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02" r:id="rId2"/>
    <p:sldId id="403" r:id="rId3"/>
    <p:sldId id="404" r:id="rId4"/>
    <p:sldId id="405" r:id="rId5"/>
    <p:sldId id="406" r:id="rId6"/>
    <p:sldId id="407" r:id="rId7"/>
    <p:sldId id="408" r:id="rId8"/>
    <p:sldId id="409" r:id="rId9"/>
    <p:sldId id="410" r:id="rId10"/>
    <p:sldId id="411" r:id="rId11"/>
    <p:sldId id="412" r:id="rId12"/>
    <p:sldId id="413" r:id="rId13"/>
    <p:sldId id="414" r:id="rId14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7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D86"/>
    <a:srgbClr val="005392"/>
    <a:srgbClr val="00355C"/>
    <a:srgbClr val="0000FF"/>
    <a:srgbClr val="2CBBCA"/>
    <a:srgbClr val="FFF1DD"/>
    <a:srgbClr val="77A6DF"/>
    <a:srgbClr val="777777"/>
    <a:srgbClr val="80808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44" autoAdjust="0"/>
    <p:restoredTop sz="99618" autoAdjust="0"/>
  </p:normalViewPr>
  <p:slideViewPr>
    <p:cSldViewPr>
      <p:cViewPr varScale="1">
        <p:scale>
          <a:sx n="114" d="100"/>
          <a:sy n="114" d="100"/>
        </p:scale>
        <p:origin x="1584" y="108"/>
      </p:cViewPr>
      <p:guideLst>
        <p:guide orient="horz" pos="397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082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0AAFE493-7FCF-45DA-9262-E95695F7D686}" type="datetimeFigureOut">
              <a:rPr lang="ko-KR" altLang="en-US" smtClean="0"/>
              <a:pPr/>
              <a:t>2025-02-04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56325"/>
            <a:ext cx="4302625" cy="34026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1696" y="6456325"/>
            <a:ext cx="4302625" cy="34026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F290579-1007-4100-9EA0-93AA39AA68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9493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8" y="0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806" y="0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DB38DA09-69E8-48EA-889E-EFE4623A01F6}" type="datetimeFigureOut">
              <a:rPr lang="ko-KR" altLang="en-US" smtClean="0"/>
              <a:pPr/>
              <a:t>2025-02-04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5" y="3228897"/>
            <a:ext cx="7941310" cy="3058954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8" y="6456613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806" y="6456613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2BCABD38-8E58-48C1-A5BA-5D85382A30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3064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그룹 72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74" name="직선 연결선 73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6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77" name="그림 76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78" name="그림 77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  <p:pic>
        <p:nvPicPr>
          <p:cNvPr id="71" name="그림 70">
            <a:extLst>
              <a:ext uri="{FF2B5EF4-FFF2-40B4-BE49-F238E27FC236}">
                <a16:creationId xmlns:a16="http://schemas.microsoft.com/office/drawing/2014/main" id="{9F5913BC-D3BC-4F0B-9757-E2520A1F06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31" y="6427362"/>
            <a:ext cx="2759433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145722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4474C178-30C0-43AC-BB78-A67BCE9D54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6" t="11820" r="-3526" b="12250"/>
          <a:stretch/>
        </p:blipFill>
        <p:spPr>
          <a:xfrm>
            <a:off x="2395616" y="5148000"/>
            <a:ext cx="4453128" cy="972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E78E01E-E683-4203-B6EC-1A490A497CD7}"/>
              </a:ext>
            </a:extLst>
          </p:cNvPr>
          <p:cNvSpPr txBox="1"/>
          <p:nvPr userDrawn="1"/>
        </p:nvSpPr>
        <p:spPr>
          <a:xfrm>
            <a:off x="8618245" y="6434598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864283D-8ACC-4481-9F28-736E221BD029}" type="slidenum">
              <a:rPr lang="ko-KR" altLang="en-US" sz="160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ko-KR" altLang="en-US" sz="1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895844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78E01E-E683-4203-B6EC-1A490A497CD7}"/>
              </a:ext>
            </a:extLst>
          </p:cNvPr>
          <p:cNvSpPr txBox="1"/>
          <p:nvPr userDrawn="1"/>
        </p:nvSpPr>
        <p:spPr>
          <a:xfrm>
            <a:off x="8618245" y="6434598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864283D-8ACC-4481-9F28-736E221BD029}" type="slidenum">
              <a:rPr lang="ko-KR" altLang="en-US" sz="160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ko-KR" altLang="en-US" sz="1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69116" y="89133"/>
            <a:ext cx="8317684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78E01E-E683-4203-B6EC-1A490A497CD7}"/>
              </a:ext>
            </a:extLst>
          </p:cNvPr>
          <p:cNvSpPr txBox="1"/>
          <p:nvPr userDrawn="1"/>
        </p:nvSpPr>
        <p:spPr>
          <a:xfrm>
            <a:off x="8618245" y="6434598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864283D-8ACC-4481-9F28-736E221BD029}" type="slidenum">
              <a:rPr lang="ko-KR" altLang="en-US" sz="160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ko-KR" altLang="en-US" sz="1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78E01E-E683-4203-B6EC-1A490A497CD7}"/>
              </a:ext>
            </a:extLst>
          </p:cNvPr>
          <p:cNvSpPr txBox="1"/>
          <p:nvPr userDrawn="1"/>
        </p:nvSpPr>
        <p:spPr>
          <a:xfrm>
            <a:off x="8618245" y="6434598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864283D-8ACC-4481-9F28-736E221BD029}" type="slidenum">
              <a:rPr lang="ko-KR" altLang="en-US" sz="160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ko-KR" altLang="en-US" sz="1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8" name="직선 연결선 7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E78E01E-E683-4203-B6EC-1A490A497CD7}"/>
              </a:ext>
            </a:extLst>
          </p:cNvPr>
          <p:cNvSpPr txBox="1"/>
          <p:nvPr userDrawn="1"/>
        </p:nvSpPr>
        <p:spPr>
          <a:xfrm>
            <a:off x="8618245" y="6434598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864283D-8ACC-4481-9F28-736E221BD029}" type="slidenum">
              <a:rPr lang="ko-KR" altLang="en-US" sz="160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ko-KR" altLang="en-US" sz="1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9F5913BC-D3BC-4F0B-9757-E2520A1F06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31" y="6427362"/>
            <a:ext cx="2759433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984894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12" name="직선 연결선 11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49" r:id="rId3"/>
    <p:sldLayoutId id="2147483650" r:id="rId4"/>
    <p:sldLayoutId id="2147483655" r:id="rId5"/>
    <p:sldLayoutId id="2147483658" r:id="rId6"/>
  </p:sldLayoutIdLst>
  <p:transition>
    <p:strips dir="rd"/>
  </p:transition>
  <p:hf hdr="0" dt="0"/>
  <p:txStyles>
    <p:titleStyle>
      <a:lvl1pPr algn="l" defTabSz="914400" rtl="0" eaLnBrk="1" latinLnBrk="1" hangingPunct="1">
        <a:spcBef>
          <a:spcPct val="0"/>
        </a:spcBef>
        <a:buNone/>
        <a:defRPr lang="ko-KR" altLang="en-US" sz="2800" b="1" kern="1200" spc="-70" baseline="0" dirty="0">
          <a:solidFill>
            <a:schemeClr val="bg1"/>
          </a:solidFill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  <a:latin typeface="HY헤드라인M" pitchFamily="18" charset="-127"/>
          <a:ea typeface="HY헤드라인M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23BA3783-8B06-4D72-BC74-C74D93176F5B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1643" y="2302990"/>
            <a:ext cx="9130443" cy="590931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algn="ctr"/>
            <a:r>
              <a:rPr lang="ko-KR" altLang="en-US" sz="3600" b="1" dirty="0">
                <a:solidFill>
                  <a:schemeClr val="tx1"/>
                </a:solidFill>
                <a:effectLst/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과 제 명</a:t>
            </a:r>
            <a:endParaRPr lang="ko-KR" altLang="en-US" sz="2800" dirty="0">
              <a:solidFill>
                <a:schemeClr val="tx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6" name="부제목 5">
            <a:extLst>
              <a:ext uri="{FF2B5EF4-FFF2-40B4-BE49-F238E27FC236}">
                <a16:creationId xmlns:a16="http://schemas.microsoft.com/office/drawing/2014/main" id="{68338D28-4684-4CF3-B320-2CB2D26F654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0" y="4613245"/>
            <a:ext cx="9144000" cy="400110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marL="0" indent="0" algn="ctr">
              <a:buNone/>
            </a:pPr>
            <a:r>
              <a:rPr lang="en-US" altLang="ko-KR" sz="2000" b="1" dirty="0">
                <a:effectLst/>
                <a:latin typeface="+mn-ea"/>
              </a:rPr>
              <a:t>2025.</a:t>
            </a:r>
            <a:r>
              <a:rPr lang="ko-KR" altLang="en-US" sz="2000" b="1" dirty="0">
                <a:effectLst/>
                <a:latin typeface="+mn-ea"/>
              </a:rPr>
              <a:t> </a:t>
            </a:r>
            <a:r>
              <a:rPr lang="en-US" altLang="ko-KR" sz="2000" b="1" dirty="0">
                <a:effectLst/>
                <a:latin typeface="+mn-ea"/>
              </a:rPr>
              <a:t>00. 00.</a:t>
            </a:r>
            <a:r>
              <a:rPr lang="ko-KR" altLang="en-US" sz="2000" b="1" dirty="0">
                <a:effectLst/>
                <a:latin typeface="+mn-ea"/>
              </a:rPr>
              <a:t> </a:t>
            </a:r>
            <a:endParaRPr lang="ko-KR" altLang="en-US" sz="2000" dirty="0">
              <a:latin typeface="+mn-ea"/>
            </a:endParaRP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E0DA3450-31ED-49A2-B78A-3FBC8CE64F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95" y="-3531"/>
            <a:ext cx="9132168" cy="1733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제목 1"/>
          <p:cNvSpPr txBox="1">
            <a:spLocks/>
          </p:cNvSpPr>
          <p:nvPr/>
        </p:nvSpPr>
        <p:spPr>
          <a:xfrm>
            <a:off x="-13557" y="3789040"/>
            <a:ext cx="9144000" cy="43204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800" b="1" kern="1200" spc="-70" baseline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pPr algn="ctr">
              <a:spcBef>
                <a:spcPts val="0"/>
              </a:spcBef>
              <a:spcAft>
                <a:spcPts val="1000"/>
              </a:spcAft>
              <a:defRPr/>
            </a:pPr>
            <a:r>
              <a:rPr lang="ko-KR" altLang="en-US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발표자  </a:t>
            </a:r>
            <a:r>
              <a:rPr lang="en-US" altLang="ko-KR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: </a:t>
            </a:r>
            <a:r>
              <a:rPr lang="ko-KR" altLang="en-US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○○○</a:t>
            </a:r>
            <a:endParaRPr lang="ko-KR" altLang="en-US" sz="2000" spc="-150" dirty="0">
              <a:ln w="12700">
                <a:solidFill>
                  <a:prstClr val="white"/>
                </a:solidFill>
              </a:ln>
              <a:solidFill>
                <a:srgbClr val="00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53235" y="44624"/>
            <a:ext cx="2855269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latin typeface="+mn-ea"/>
                <a:cs typeface="한컴돋움" pitchFamily="18" charset="2"/>
              </a:rPr>
              <a:t>2025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  <a:cs typeface="한컴돋움" pitchFamily="18" charset="2"/>
              </a:rPr>
              <a:t>년도 주요사업 선정평가</a:t>
            </a:r>
            <a:endParaRPr lang="ko-KR" altLang="en-US" sz="2400" b="1" dirty="0">
              <a:solidFill>
                <a:schemeClr val="bg1"/>
              </a:solidFill>
              <a:latin typeface="+mn-ea"/>
              <a:cs typeface="한컴돋움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13006777"/>
      </p:ext>
    </p:extLst>
  </p:cSld>
  <p:clrMapOvr>
    <a:masterClrMapping/>
  </p:clrMapOvr>
  <p:transition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ko-KR" altLang="en-US" dirty="0"/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ltGray">
          <a:xfrm>
            <a:off x="484010" y="3247607"/>
            <a:ext cx="1297537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1"/>
          </a:gradFill>
          <a:ln w="25400" algn="ctr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none" lIns="91428" tIns="45715" rIns="91428" bIns="45715" anchor="ctr"/>
          <a:lstStyle/>
          <a:p>
            <a:pPr algn="ctr" fontAlgn="base">
              <a:defRPr/>
            </a:pPr>
            <a:r>
              <a:rPr lang="ko-KR" altLang="en-US" sz="1400" b="1" kern="0" dirty="0">
                <a:solidFill>
                  <a:prstClr val="white"/>
                </a:solidFill>
                <a:latin typeface="+mj-ea"/>
                <a:ea typeface="+mj-ea"/>
              </a:rPr>
              <a:t>정량성과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8021" y="4851245"/>
            <a:ext cx="4159998" cy="216024"/>
          </a:xfrm>
          <a:prstGeom prst="rect">
            <a:avLst/>
          </a:prstGeom>
          <a:noFill/>
        </p:spPr>
        <p:txBody>
          <a:bodyPr wrap="none" lIns="18000" tIns="18000" rIns="18000" bIns="18000" rtlCol="0" anchor="ctr" anchorCtr="0">
            <a:noAutofit/>
          </a:bodyPr>
          <a:lstStyle/>
          <a:p>
            <a:endParaRPr lang="ko-KR" altLang="en-US" sz="1050" b="1" dirty="0">
              <a:solidFill>
                <a:srgbClr val="C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ltGray">
          <a:xfrm>
            <a:off x="467544" y="940973"/>
            <a:ext cx="1297537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1"/>
          </a:gradFill>
          <a:ln w="25400" algn="ctr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none" lIns="91428" tIns="45715" rIns="91428" bIns="45715" anchor="ctr"/>
          <a:lstStyle/>
          <a:p>
            <a:pPr algn="ctr" fontAlgn="base">
              <a:defRPr/>
            </a:pPr>
            <a:r>
              <a:rPr lang="ko-KR" altLang="en-US" sz="1400" b="1" kern="0" dirty="0">
                <a:solidFill>
                  <a:prstClr val="white"/>
                </a:solidFill>
                <a:latin typeface="+mj-ea"/>
                <a:ea typeface="+mj-ea"/>
              </a:rPr>
              <a:t>정성성과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500034" y="1413425"/>
            <a:ext cx="8176422" cy="1728801"/>
            <a:chOff x="5237802" y="2035164"/>
            <a:chExt cx="3571900" cy="1374786"/>
          </a:xfrm>
        </p:grpSpPr>
        <p:grpSp>
          <p:nvGrpSpPr>
            <p:cNvPr id="15" name="그룹 14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17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18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indent="-90000">
                <a:spcAft>
                  <a:spcPts val="700"/>
                </a:spcAft>
                <a:buFontTx/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</a:t>
              </a:r>
              <a:endParaRPr lang="en-US" altLang="ko-KR" sz="1200" spc="-50" dirty="0">
                <a:solidFill>
                  <a:prstClr val="black"/>
                </a:solidFill>
                <a:latin typeface="+mj-ea"/>
                <a:ea typeface="+mj-ea"/>
              </a:endParaRP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-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- 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  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※ 주요 정성성과 예상 성과물을 간략히 작성 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)</a:t>
              </a:r>
            </a:p>
            <a:p>
              <a:pPr>
                <a:spcAft>
                  <a:spcPts val="700"/>
                </a:spcAft>
              </a:pPr>
              <a:endParaRPr lang="en-US" altLang="ko-KR" sz="13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3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500034" y="5027209"/>
            <a:ext cx="8176422" cy="1170347"/>
            <a:chOff x="5237802" y="2035164"/>
            <a:chExt cx="3571900" cy="1374786"/>
          </a:xfrm>
        </p:grpSpPr>
        <p:grpSp>
          <p:nvGrpSpPr>
            <p:cNvPr id="20" name="그룹 19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22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23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5273715" y="2035164"/>
              <a:ext cx="3500074" cy="1290201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lvl="0" indent="-90000">
                <a:spcAft>
                  <a:spcPts val="3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HY헤드라인M" panose="02030600000101010101" pitchFamily="18" charset="-127"/>
                </a:rPr>
                <a:t> </a:t>
              </a:r>
            </a:p>
            <a:p>
              <a:pPr lvl="0">
                <a:spcAft>
                  <a:spcPts val="3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HY헤드라인M" panose="02030600000101010101" pitchFamily="18" charset="-127"/>
                </a:rPr>
                <a:t>  -</a:t>
              </a:r>
            </a:p>
            <a:p>
              <a:pPr lvl="0">
                <a:spcAft>
                  <a:spcPts val="3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HY헤드라인M" panose="02030600000101010101" pitchFamily="18" charset="-127"/>
                </a:rPr>
                <a:t>  - </a:t>
              </a:r>
            </a:p>
            <a:p>
              <a:pPr lvl="0">
                <a:spcAft>
                  <a:spcPts val="3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</a:rPr>
                <a:t>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ea"/>
                </a:rPr>
                <a:t>※ 주요 정량성과 예상 성과물을 간략히 작성 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</a:rPr>
                <a:t>)</a:t>
              </a:r>
              <a:endParaRPr lang="en-US" altLang="ko-KR" sz="1200" spc="-50" dirty="0">
                <a:solidFill>
                  <a:srgbClr val="C00000"/>
                </a:solidFill>
                <a:latin typeface="+mj-lt"/>
                <a:ea typeface="HY헤드라인M" panose="02030600000101010101" pitchFamily="18" charset="-127"/>
              </a:endParaRPr>
            </a:p>
          </p:txBody>
        </p:sp>
      </p:grpSp>
      <p:graphicFrame>
        <p:nvGraphicFramePr>
          <p:cNvPr id="25" name="표 24"/>
          <p:cNvGraphicFramePr>
            <a:graphicFrameLocks noGrp="1"/>
          </p:cNvGraphicFramePr>
          <p:nvPr>
            <p:extLst/>
          </p:nvPr>
        </p:nvGraphicFramePr>
        <p:xfrm>
          <a:off x="479489" y="3733766"/>
          <a:ext cx="8268975" cy="1167647"/>
        </p:xfrm>
        <a:graphic>
          <a:graphicData uri="http://schemas.openxmlformats.org/drawingml/2006/table">
            <a:tbl>
              <a:tblPr/>
              <a:tblGrid>
                <a:gridCol w="5958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19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67463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64699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spc="-50" baseline="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구분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논문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학술회의 발표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특허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기술이전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기타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880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국외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(SCI)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국내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(SCI)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국외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국내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국외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국내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 err="1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계약건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 err="1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계약액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천원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성과목표 기재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8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출원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등록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출원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등록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sz="1200" dirty="0">
                        <a:latin typeface="+mj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sz="1200" dirty="0">
                        <a:latin typeface="+mj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188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계획</a:t>
                      </a:r>
                      <a:endParaRPr lang="en-US" altLang="ko-KR" sz="1200" b="1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200" b="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200" b="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200" b="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6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5. </a:t>
            </a:r>
            <a:r>
              <a:rPr lang="ko-KR" altLang="en-US" sz="2800" b="1" dirty="0">
                <a:latin typeface="+mn-ea"/>
                <a:ea typeface="+mn-ea"/>
              </a:rPr>
              <a:t>연구개발 예상 성과물</a:t>
            </a:r>
          </a:p>
        </p:txBody>
      </p:sp>
    </p:spTree>
    <p:extLst>
      <p:ext uri="{BB962C8B-B14F-4D97-AF65-F5344CB8AC3E}">
        <p14:creationId xmlns:p14="http://schemas.microsoft.com/office/powerpoint/2010/main" val="1928797277"/>
      </p:ext>
    </p:extLst>
  </p:cSld>
  <p:clrMapOvr>
    <a:masterClrMapping/>
  </p:clrMapOvr>
  <p:transition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/>
          </p:nvPr>
        </p:nvGraphicFramePr>
        <p:xfrm>
          <a:off x="395536" y="1046200"/>
          <a:ext cx="8324353" cy="5169560"/>
        </p:xfrm>
        <a:graphic>
          <a:graphicData uri="http://schemas.openxmlformats.org/drawingml/2006/table">
            <a:tbl>
              <a:tblPr/>
              <a:tblGrid>
                <a:gridCol w="288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81176952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7588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22560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비목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/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세목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연구비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주요 집행 계획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956">
                <a:tc rowSpan="23">
                  <a:txBody>
                    <a:bodyPr/>
                    <a:lstStyle/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직</a:t>
                      </a:r>
                      <a:endParaRPr lang="en-US" altLang="ko-KR" sz="1000" b="1" dirty="0">
                        <a:latin typeface="+mj-lt"/>
                        <a:ea typeface="+mj-ea"/>
                      </a:endParaRPr>
                    </a:p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접</a:t>
                      </a:r>
                      <a:endParaRPr lang="en-US" altLang="ko-KR" sz="1000" b="1" dirty="0">
                        <a:latin typeface="+mj-lt"/>
                        <a:ea typeface="+mj-ea"/>
                      </a:endParaRPr>
                    </a:p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인건비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0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9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학생인건비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○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6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연구시설장비비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374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 err="1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연구재료비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0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연구활동비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지식재산창출활동비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614192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외부전문기술활용비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회의비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국내여비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국외여비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소프트웨어활용비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연구실운영비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연구지원비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latin typeface="+mj-lt"/>
                          <a:ea typeface="+mj-ea"/>
                        </a:rPr>
                        <a:t>- </a:t>
                      </a: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수용비</a:t>
                      </a: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 및 수수료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국제공동연구개발비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38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연구개발부담비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397682"/>
                  </a:ext>
                </a:extLst>
              </a:tr>
              <a:tr h="195252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연구수당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525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위탁연구개발비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 err="1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연구지원비</a:t>
                      </a:r>
                      <a:endParaRPr lang="ko-KR" altLang="en-US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연구실안전관리비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연구보안관리비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094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연구윤리활동비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주요사업관리비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169904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성과활용</a:t>
                      </a:r>
                      <a:endParaRPr lang="en-US" altLang="ko-KR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지원비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과학문화활동비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pPr algn="ctr"/>
                      <a:endParaRPr lang="ko-KR" altLang="en-US" sz="1200" b="1" dirty="0"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1" dirty="0">
                          <a:latin typeface="+mj-lt"/>
                          <a:ea typeface="+mj-ea"/>
                        </a:rPr>
                        <a:t>-    </a:t>
                      </a: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지식재산권 </a:t>
                      </a: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출원등록비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2872">
                <a:tc gridSpan="3"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합      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834064" y="836712"/>
            <a:ext cx="914400" cy="216024"/>
          </a:xfrm>
          <a:prstGeom prst="rect">
            <a:avLst/>
          </a:prstGeom>
          <a:noFill/>
        </p:spPr>
        <p:txBody>
          <a:bodyPr wrap="none" lIns="18000" tIns="18000" rIns="18000" bIns="18000" rtlCol="0" anchor="ctr" anchorCtr="0">
            <a:noAutofit/>
          </a:bodyPr>
          <a:lstStyle/>
          <a:p>
            <a:pPr algn="ctr"/>
            <a:r>
              <a:rPr lang="en-US" altLang="ko-KR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단위 </a:t>
            </a:r>
            <a:r>
              <a:rPr lang="en-US" altLang="ko-KR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천원</a:t>
            </a:r>
            <a:r>
              <a:rPr lang="en-US" altLang="ko-KR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0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6. </a:t>
            </a:r>
            <a:r>
              <a:rPr lang="ko-KR" altLang="en-US" sz="2800" b="1" dirty="0">
                <a:latin typeface="+mn-ea"/>
                <a:ea typeface="+mn-ea"/>
              </a:rPr>
              <a:t>연구개발비 집행계획</a:t>
            </a:r>
          </a:p>
        </p:txBody>
      </p:sp>
    </p:spTree>
    <p:extLst>
      <p:ext uri="{BB962C8B-B14F-4D97-AF65-F5344CB8AC3E}">
        <p14:creationId xmlns:p14="http://schemas.microsoft.com/office/powerpoint/2010/main" val="2813017954"/>
      </p:ext>
    </p:extLst>
  </p:cSld>
  <p:clrMapOvr>
    <a:masterClrMapping/>
  </p:clrMapOvr>
  <p:transition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AutoShape 40"/>
          <p:cNvSpPr>
            <a:spLocks noChangeArrowheads="1"/>
          </p:cNvSpPr>
          <p:nvPr/>
        </p:nvSpPr>
        <p:spPr bwMode="auto">
          <a:xfrm>
            <a:off x="394103" y="1604134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AutoShape 41"/>
          <p:cNvSpPr>
            <a:spLocks noChangeArrowheads="1"/>
          </p:cNvSpPr>
          <p:nvPr/>
        </p:nvSpPr>
        <p:spPr bwMode="auto">
          <a:xfrm>
            <a:off x="411644" y="1623183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1644" y="1060687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2008" y="1060687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+mj-ea"/>
                <a:ea typeface="+mj-ea"/>
              </a:rPr>
              <a:t>연구개발성과의 활용방안</a:t>
            </a:r>
          </a:p>
        </p:txBody>
      </p:sp>
      <p:pic>
        <p:nvPicPr>
          <p:cNvPr id="20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63732" y="1149577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AutoShape 40"/>
          <p:cNvSpPr>
            <a:spLocks noChangeArrowheads="1"/>
          </p:cNvSpPr>
          <p:nvPr/>
        </p:nvSpPr>
        <p:spPr bwMode="auto">
          <a:xfrm>
            <a:off x="395899" y="4268430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AutoShape 41"/>
          <p:cNvSpPr>
            <a:spLocks noChangeArrowheads="1"/>
          </p:cNvSpPr>
          <p:nvPr/>
        </p:nvSpPr>
        <p:spPr bwMode="auto">
          <a:xfrm>
            <a:off x="413440" y="4287479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3440" y="3724983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3804" y="3724983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+mj-ea"/>
                <a:ea typeface="+mj-ea"/>
              </a:rPr>
              <a:t>기대효과</a:t>
            </a:r>
          </a:p>
        </p:txBody>
      </p:sp>
      <p:pic>
        <p:nvPicPr>
          <p:cNvPr id="25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65528" y="3813873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465812" y="1676226"/>
            <a:ext cx="8012005" cy="1624769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pPr marL="90000" indent="-90000">
              <a:spcAft>
                <a:spcPts val="700"/>
              </a:spcAft>
              <a:buFontTx/>
              <a:buBlip>
                <a:blip r:embed="rId3"/>
              </a:buBlip>
            </a:pPr>
            <a:r>
              <a:rPr lang="ko-KR" altLang="en-US" sz="1200" spc="-50" dirty="0">
                <a:solidFill>
                  <a:prstClr val="black"/>
                </a:solidFill>
                <a:latin typeface="+mj-ea"/>
                <a:ea typeface="+mj-ea"/>
              </a:rPr>
              <a:t> </a:t>
            </a:r>
            <a:endParaRPr lang="en-US" altLang="ko-KR" sz="1200" spc="-5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 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srgbClr val="C00000"/>
                </a:solidFill>
                <a:latin typeface="+mj-ea"/>
                <a:ea typeface="+mj-ea"/>
              </a:rPr>
              <a:t>   </a:t>
            </a: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5812" y="4318580"/>
            <a:ext cx="8012005" cy="1624769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pPr marL="90000" indent="-90000">
              <a:spcAft>
                <a:spcPts val="700"/>
              </a:spcAft>
              <a:buFontTx/>
              <a:buBlip>
                <a:blip r:embed="rId3"/>
              </a:buBlip>
            </a:pPr>
            <a:r>
              <a:rPr lang="ko-KR" altLang="en-US" sz="1200" spc="-50" dirty="0">
                <a:solidFill>
                  <a:prstClr val="black"/>
                </a:solidFill>
                <a:latin typeface="+mj-ea"/>
                <a:ea typeface="+mj-ea"/>
              </a:rPr>
              <a:t> </a:t>
            </a:r>
            <a:endParaRPr lang="en-US" altLang="ko-KR" sz="1200" spc="-5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 </a:t>
            </a: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7. </a:t>
            </a:r>
            <a:r>
              <a:rPr lang="ko-KR" altLang="en-US" sz="2800" b="1" dirty="0">
                <a:latin typeface="+mn-ea"/>
                <a:ea typeface="+mn-ea"/>
              </a:rPr>
              <a:t>연구개발성과의 활용방안 및 기대효과</a:t>
            </a:r>
          </a:p>
        </p:txBody>
      </p:sp>
    </p:spTree>
    <p:extLst>
      <p:ext uri="{BB962C8B-B14F-4D97-AF65-F5344CB8AC3E}">
        <p14:creationId xmlns:p14="http://schemas.microsoft.com/office/powerpoint/2010/main" val="1196202723"/>
      </p:ext>
    </p:extLst>
  </p:cSld>
  <p:clrMapOvr>
    <a:masterClrMapping/>
  </p:clrMapOvr>
  <p:transition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5285" cy="6858000"/>
          </a:xfrm>
          <a:prstGeom prst="rect">
            <a:avLst/>
          </a:prstGeom>
        </p:spPr>
      </p:pic>
      <p:sp>
        <p:nvSpPr>
          <p:cNvPr id="5" name="제목 4">
            <a:extLst>
              <a:ext uri="{FF2B5EF4-FFF2-40B4-BE49-F238E27FC236}">
                <a16:creationId xmlns:a16="http://schemas.microsoft.com/office/drawing/2014/main" id="{56059F85-CA7D-4469-A407-EF29594F85E5}"/>
              </a:ext>
            </a:extLst>
          </p:cNvPr>
          <p:cNvSpPr txBox="1">
            <a:spLocks/>
          </p:cNvSpPr>
          <p:nvPr/>
        </p:nvSpPr>
        <p:spPr>
          <a:xfrm>
            <a:off x="6248020" y="3429000"/>
            <a:ext cx="2709333" cy="720000"/>
          </a:xfrm>
        </p:spPr>
        <p:txBody>
          <a:bodyPr wrap="square" lIns="72000" tIns="72000" rIns="72000" bIns="72000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3600" b="1" dirty="0">
                <a:solidFill>
                  <a:srgbClr val="FFFF00"/>
                </a:solidFill>
                <a:latin typeface="+mn-ea"/>
                <a:ea typeface="+mn-ea"/>
              </a:rPr>
              <a:t>감사합니다</a:t>
            </a:r>
            <a:r>
              <a:rPr lang="en-US" altLang="ko-KR" sz="3600" b="1" dirty="0">
                <a:solidFill>
                  <a:srgbClr val="FFFF00"/>
                </a:solidFill>
                <a:latin typeface="+mn-ea"/>
                <a:ea typeface="+mn-ea"/>
              </a:rPr>
              <a:t>!</a:t>
            </a:r>
            <a:endParaRPr lang="ko-KR" altLang="en-US" sz="3600" dirty="0">
              <a:solidFill>
                <a:srgbClr val="FFFF00"/>
              </a:solidFill>
              <a:latin typeface="+mn-ea"/>
              <a:ea typeface="+mn-ea"/>
            </a:endParaRPr>
          </a:p>
        </p:txBody>
      </p:sp>
      <p:pic>
        <p:nvPicPr>
          <p:cNvPr id="6" name="Picture 2" descr="C:\Users\arnouxr\Documents\Work\En Cours\FLAGS_Updated_19042017\20_04\JPEG\Flags_OK_aa.jpg">
            <a:extLst>
              <a:ext uri="{FF2B5EF4-FFF2-40B4-BE49-F238E27FC236}">
                <a16:creationId xmlns:a16="http://schemas.microsoft.com/office/drawing/2014/main" id="{6E124E3C-E7BB-484D-BE7E-9418DEB0CE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61375" y="5006356"/>
            <a:ext cx="3082625" cy="1851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092615"/>
      </p:ext>
    </p:extLst>
  </p:cSld>
  <p:clrMapOvr>
    <a:masterClrMapping/>
  </p:clrMapOvr>
  <p:transition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274DFCD6-18A9-4BAC-A9AB-D8DF33AD8038}"/>
              </a:ext>
            </a:extLst>
          </p:cNvPr>
          <p:cNvSpPr txBox="1">
            <a:spLocks/>
          </p:cNvSpPr>
          <p:nvPr/>
        </p:nvSpPr>
        <p:spPr>
          <a:xfrm>
            <a:off x="9318" y="93697"/>
            <a:ext cx="9134682" cy="720000"/>
          </a:xfrm>
        </p:spPr>
        <p:txBody>
          <a:bodyPr wrap="square" lIns="36000" tIns="36000" rIns="36000" bIns="36000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2800" b="1" dirty="0">
                <a:latin typeface="+mn-lt"/>
              </a:rPr>
              <a:t>목     차</a:t>
            </a:r>
          </a:p>
        </p:txBody>
      </p:sp>
      <p:grpSp>
        <p:nvGrpSpPr>
          <p:cNvPr id="8" name="그룹 18">
            <a:extLst>
              <a:ext uri="{FF2B5EF4-FFF2-40B4-BE49-F238E27FC236}">
                <a16:creationId xmlns:a16="http://schemas.microsoft.com/office/drawing/2014/main" id="{584CF7CE-6215-43BC-BEA6-E3FB6B28BC95}"/>
              </a:ext>
            </a:extLst>
          </p:cNvPr>
          <p:cNvGrpSpPr>
            <a:grpSpLocks/>
          </p:cNvGrpSpPr>
          <p:nvPr/>
        </p:nvGrpSpPr>
        <p:grpSpPr bwMode="auto">
          <a:xfrm>
            <a:off x="699747" y="3068960"/>
            <a:ext cx="7727950" cy="504825"/>
            <a:chOff x="1620485" y="2030238"/>
            <a:chExt cx="6840425" cy="432264"/>
          </a:xfrm>
        </p:grpSpPr>
        <p:sp>
          <p:nvSpPr>
            <p:cNvPr id="9" name="Freeform 39">
              <a:extLst>
                <a:ext uri="{FF2B5EF4-FFF2-40B4-BE49-F238E27FC236}">
                  <a16:creationId xmlns:a16="http://schemas.microsoft.com/office/drawing/2014/main" id="{AB6C9234-49B5-4E87-BB7D-F051B7FD7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202" y="2030238"/>
              <a:ext cx="6591708" cy="432264"/>
            </a:xfrm>
            <a:custGeom>
              <a:avLst/>
              <a:gdLst/>
              <a:ahLst/>
              <a:cxnLst>
                <a:cxn ang="0">
                  <a:pos x="255" y="0"/>
                </a:cxn>
                <a:cxn ang="0">
                  <a:pos x="0" y="625"/>
                </a:cxn>
                <a:cxn ang="0">
                  <a:pos x="3694" y="620"/>
                </a:cxn>
                <a:cxn ang="0">
                  <a:pos x="3694" y="12"/>
                </a:cxn>
                <a:cxn ang="0">
                  <a:pos x="255" y="0"/>
                </a:cxn>
              </a:cxnLst>
              <a:rect l="0" t="0" r="r" b="b"/>
              <a:pathLst>
                <a:path w="3694" h="625">
                  <a:moveTo>
                    <a:pt x="255" y="0"/>
                  </a:moveTo>
                  <a:lnTo>
                    <a:pt x="0" y="625"/>
                  </a:lnTo>
                  <a:lnTo>
                    <a:pt x="3694" y="620"/>
                  </a:lnTo>
                  <a:lnTo>
                    <a:pt x="3694" y="12"/>
                  </a:lnTo>
                  <a:lnTo>
                    <a:pt x="255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tIns="0" anchor="ctr"/>
            <a:lstStyle/>
            <a:p>
              <a:pPr marL="1379364"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latin typeface="+mn-ea"/>
                </a:rPr>
                <a:t>2025</a:t>
              </a:r>
              <a:r>
                <a:rPr kumimoji="0" lang="ko-KR" altLang="en-US" b="1" dirty="0">
                  <a:latin typeface="+mn-ea"/>
                </a:rPr>
                <a:t>년도 연구개발 계획</a:t>
              </a:r>
            </a:p>
          </p:txBody>
        </p:sp>
        <p:sp>
          <p:nvSpPr>
            <p:cNvPr id="10" name="Freeform 40">
              <a:extLst>
                <a:ext uri="{FF2B5EF4-FFF2-40B4-BE49-F238E27FC236}">
                  <a16:creationId xmlns:a16="http://schemas.microsoft.com/office/drawing/2014/main" id="{81D3549B-37A0-4A27-87F1-ACECF58C4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485" y="2030373"/>
              <a:ext cx="1409529" cy="432000"/>
            </a:xfrm>
            <a:custGeom>
              <a:avLst/>
              <a:gdLst>
                <a:gd name="connsiteX0" fmla="*/ 0 w 2707"/>
                <a:gd name="connsiteY0" fmla="*/ 0 h 280"/>
                <a:gd name="connsiteX1" fmla="*/ 2707 w 2707"/>
                <a:gd name="connsiteY1" fmla="*/ 0 h 280"/>
                <a:gd name="connsiteX2" fmla="*/ 1981 w 2707"/>
                <a:gd name="connsiteY2" fmla="*/ 280 h 280"/>
                <a:gd name="connsiteX3" fmla="*/ 0 w 2707"/>
                <a:gd name="connsiteY3" fmla="*/ 280 h 280"/>
                <a:gd name="connsiteX4" fmla="*/ 0 w 2707"/>
                <a:gd name="connsiteY4" fmla="*/ 0 h 280"/>
                <a:gd name="connsiteX0" fmla="*/ 0 w 3044"/>
                <a:gd name="connsiteY0" fmla="*/ 0 h 280"/>
                <a:gd name="connsiteX1" fmla="*/ 3044 w 3044"/>
                <a:gd name="connsiteY1" fmla="*/ 0 h 280"/>
                <a:gd name="connsiteX2" fmla="*/ 1981 w 3044"/>
                <a:gd name="connsiteY2" fmla="*/ 280 h 280"/>
                <a:gd name="connsiteX3" fmla="*/ 0 w 3044"/>
                <a:gd name="connsiteY3" fmla="*/ 280 h 280"/>
                <a:gd name="connsiteX4" fmla="*/ 0 w 3044"/>
                <a:gd name="connsiteY4" fmla="*/ 0 h 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4" h="280">
                  <a:moveTo>
                    <a:pt x="0" y="0"/>
                  </a:moveTo>
                  <a:lnTo>
                    <a:pt x="3044" y="0"/>
                  </a:lnTo>
                  <a:lnTo>
                    <a:pt x="1981" y="280"/>
                  </a:lnTo>
                  <a:lnTo>
                    <a:pt x="0" y="2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57889"/>
                </a:gs>
                <a:gs pos="100000">
                  <a:srgbClr val="2D4055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tIns="0" anchor="ctr"/>
            <a:lstStyle/>
            <a:p>
              <a:pPr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latin typeface="+mn-ea"/>
                </a:rPr>
                <a:t>    2. </a:t>
              </a:r>
              <a:endParaRPr kumimoji="0" lang="ko-KR" altLang="en-US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0AE0D66F-B923-4197-B46C-476094274A2B}"/>
              </a:ext>
            </a:extLst>
          </p:cNvPr>
          <p:cNvGrpSpPr>
            <a:grpSpLocks/>
          </p:cNvGrpSpPr>
          <p:nvPr/>
        </p:nvGrpSpPr>
        <p:grpSpPr bwMode="auto">
          <a:xfrm>
            <a:off x="699747" y="2174661"/>
            <a:ext cx="7727950" cy="504825"/>
            <a:chOff x="1620485" y="1365089"/>
            <a:chExt cx="6840425" cy="432264"/>
          </a:xfrm>
        </p:grpSpPr>
        <p:sp>
          <p:nvSpPr>
            <p:cNvPr id="12" name="Freeform 39">
              <a:extLst>
                <a:ext uri="{FF2B5EF4-FFF2-40B4-BE49-F238E27FC236}">
                  <a16:creationId xmlns:a16="http://schemas.microsoft.com/office/drawing/2014/main" id="{E26D9FF3-6A8A-4C56-A1DB-4E2CF4006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202" y="1365089"/>
              <a:ext cx="6591708" cy="432264"/>
            </a:xfrm>
            <a:custGeom>
              <a:avLst/>
              <a:gdLst/>
              <a:ahLst/>
              <a:cxnLst>
                <a:cxn ang="0">
                  <a:pos x="255" y="0"/>
                </a:cxn>
                <a:cxn ang="0">
                  <a:pos x="0" y="625"/>
                </a:cxn>
                <a:cxn ang="0">
                  <a:pos x="3694" y="620"/>
                </a:cxn>
                <a:cxn ang="0">
                  <a:pos x="3694" y="12"/>
                </a:cxn>
                <a:cxn ang="0">
                  <a:pos x="255" y="0"/>
                </a:cxn>
              </a:cxnLst>
              <a:rect l="0" t="0" r="r" b="b"/>
              <a:pathLst>
                <a:path w="3694" h="625">
                  <a:moveTo>
                    <a:pt x="255" y="0"/>
                  </a:moveTo>
                  <a:lnTo>
                    <a:pt x="0" y="625"/>
                  </a:lnTo>
                  <a:lnTo>
                    <a:pt x="3694" y="620"/>
                  </a:lnTo>
                  <a:lnTo>
                    <a:pt x="3694" y="12"/>
                  </a:lnTo>
                  <a:lnTo>
                    <a:pt x="255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tIns="0" anchor="ctr"/>
            <a:lstStyle/>
            <a:p>
              <a:pPr marL="1379364" defTabSz="1001908">
                <a:defRPr/>
              </a:pPr>
              <a:r>
                <a:rPr kumimoji="0" lang="ko-KR" altLang="en-US" b="1" dirty="0">
                  <a:latin typeface="+mn-ea"/>
                </a:rPr>
                <a:t>과제 개요</a:t>
              </a:r>
            </a:p>
          </p:txBody>
        </p:sp>
        <p:sp>
          <p:nvSpPr>
            <p:cNvPr id="13" name="Freeform 40">
              <a:extLst>
                <a:ext uri="{FF2B5EF4-FFF2-40B4-BE49-F238E27FC236}">
                  <a16:creationId xmlns:a16="http://schemas.microsoft.com/office/drawing/2014/main" id="{F2C889B6-2BC2-4164-B041-20196511E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485" y="1365221"/>
              <a:ext cx="1409529" cy="432000"/>
            </a:xfrm>
            <a:custGeom>
              <a:avLst/>
              <a:gdLst>
                <a:gd name="connsiteX0" fmla="*/ 0 w 2707"/>
                <a:gd name="connsiteY0" fmla="*/ 0 h 280"/>
                <a:gd name="connsiteX1" fmla="*/ 2707 w 2707"/>
                <a:gd name="connsiteY1" fmla="*/ 0 h 280"/>
                <a:gd name="connsiteX2" fmla="*/ 1981 w 2707"/>
                <a:gd name="connsiteY2" fmla="*/ 280 h 280"/>
                <a:gd name="connsiteX3" fmla="*/ 0 w 2707"/>
                <a:gd name="connsiteY3" fmla="*/ 280 h 280"/>
                <a:gd name="connsiteX4" fmla="*/ 0 w 2707"/>
                <a:gd name="connsiteY4" fmla="*/ 0 h 280"/>
                <a:gd name="connsiteX0" fmla="*/ 0 w 3044"/>
                <a:gd name="connsiteY0" fmla="*/ 0 h 280"/>
                <a:gd name="connsiteX1" fmla="*/ 3044 w 3044"/>
                <a:gd name="connsiteY1" fmla="*/ 0 h 280"/>
                <a:gd name="connsiteX2" fmla="*/ 1981 w 3044"/>
                <a:gd name="connsiteY2" fmla="*/ 280 h 280"/>
                <a:gd name="connsiteX3" fmla="*/ 0 w 3044"/>
                <a:gd name="connsiteY3" fmla="*/ 280 h 280"/>
                <a:gd name="connsiteX4" fmla="*/ 0 w 3044"/>
                <a:gd name="connsiteY4" fmla="*/ 0 h 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4" h="280">
                  <a:moveTo>
                    <a:pt x="0" y="0"/>
                  </a:moveTo>
                  <a:lnTo>
                    <a:pt x="3044" y="0"/>
                  </a:lnTo>
                  <a:lnTo>
                    <a:pt x="1981" y="280"/>
                  </a:lnTo>
                  <a:lnTo>
                    <a:pt x="0" y="2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57889"/>
                </a:gs>
                <a:gs pos="100000">
                  <a:srgbClr val="2D4055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tIns="0" anchor="ctr"/>
            <a:lstStyle/>
            <a:p>
              <a:pPr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latin typeface="+mn-ea"/>
                </a:rPr>
                <a:t>    1.</a:t>
              </a:r>
              <a:endParaRPr kumimoji="0" lang="ko-KR" altLang="en-US" b="1" dirty="0">
                <a:solidFill>
                  <a:schemeClr val="bg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0997538"/>
      </p:ext>
    </p:extLst>
  </p:cSld>
  <p:clrMapOvr>
    <a:masterClrMapping/>
  </p:clrMapOvr>
  <p:transition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9"/>
          <p:cNvSpPr>
            <a:spLocks/>
          </p:cNvSpPr>
          <p:nvPr/>
        </p:nvSpPr>
        <p:spPr bwMode="auto">
          <a:xfrm>
            <a:off x="989012" y="2566619"/>
            <a:ext cx="7446963" cy="504825"/>
          </a:xfrm>
          <a:custGeom>
            <a:avLst/>
            <a:gdLst/>
            <a:ahLst/>
            <a:cxnLst>
              <a:cxn ang="0">
                <a:pos x="255" y="0"/>
              </a:cxn>
              <a:cxn ang="0">
                <a:pos x="0" y="625"/>
              </a:cxn>
              <a:cxn ang="0">
                <a:pos x="3694" y="620"/>
              </a:cxn>
              <a:cxn ang="0">
                <a:pos x="3694" y="12"/>
              </a:cxn>
              <a:cxn ang="0">
                <a:pos x="255" y="0"/>
              </a:cxn>
            </a:cxnLst>
            <a:rect l="0" t="0" r="r" b="b"/>
            <a:pathLst>
              <a:path w="3694" h="625">
                <a:moveTo>
                  <a:pt x="255" y="0"/>
                </a:moveTo>
                <a:lnTo>
                  <a:pt x="0" y="625"/>
                </a:lnTo>
                <a:lnTo>
                  <a:pt x="3694" y="620"/>
                </a:lnTo>
                <a:lnTo>
                  <a:pt x="3694" y="12"/>
                </a:lnTo>
                <a:lnTo>
                  <a:pt x="255" y="0"/>
                </a:lnTo>
                <a:close/>
              </a:path>
            </a:pathLst>
          </a:custGeom>
          <a:noFill/>
          <a:ln w="12700" cap="flat" cmpd="sng">
            <a:solidFill>
              <a:sysClr val="window" lastClr="FFFFFF"/>
            </a:solidFill>
            <a:prstDash val="solid"/>
            <a:round/>
            <a:headEnd/>
            <a:tailEnd/>
          </a:ln>
          <a:effectLst/>
        </p:spPr>
        <p:txBody>
          <a:bodyPr wrap="none" tIns="0" anchor="ctr"/>
          <a:lstStyle/>
          <a:p>
            <a:pPr marL="1379364" marR="0" lvl="0" indent="0" algn="r" defTabSz="10019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600" b="1" kern="0" dirty="0">
                <a:solidFill>
                  <a:prstClr val="black"/>
                </a:solidFill>
              </a:rPr>
              <a:t>1</a:t>
            </a:r>
            <a:r>
              <a:rPr kumimoji="0" lang="en-US" altLang="ko-KR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</a:t>
            </a:r>
            <a:r>
              <a:rPr kumimoji="0" lang="ko-KR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과제 개요</a:t>
            </a:r>
          </a:p>
        </p:txBody>
      </p:sp>
      <p:cxnSp>
        <p:nvCxnSpPr>
          <p:cNvPr id="15" name="직선 연결선 14"/>
          <p:cNvCxnSpPr/>
          <p:nvPr/>
        </p:nvCxnSpPr>
        <p:spPr>
          <a:xfrm flipH="1" flipV="1">
            <a:off x="832022" y="3089189"/>
            <a:ext cx="7709189" cy="2451"/>
          </a:xfrm>
          <a:prstGeom prst="line">
            <a:avLst/>
          </a:prstGeom>
          <a:noFill/>
          <a:ln w="22225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569299580"/>
      </p:ext>
    </p:extLst>
  </p:cSld>
  <p:clrMapOvr>
    <a:masterClrMapping/>
  </p:clrMapOvr>
  <p:transition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9512" y="1052736"/>
            <a:ext cx="8784976" cy="5040560"/>
            <a:chOff x="5237802" y="2035164"/>
            <a:chExt cx="3571900" cy="1374786"/>
          </a:xfrm>
        </p:grpSpPr>
        <p:grpSp>
          <p:nvGrpSpPr>
            <p:cNvPr id="5" name="그룹 4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7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강B" panose="02030600000101010101" pitchFamily="18" charset="-127"/>
                  <a:ea typeface="HY강B" panose="02030600000101010101" pitchFamily="18" charset="-127"/>
                </a:endParaRPr>
              </a:p>
            </p:txBody>
          </p:sp>
          <p:sp>
            <p:nvSpPr>
              <p:cNvPr id="8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강B" panose="02030600000101010101" pitchFamily="18" charset="-127"/>
                  <a:ea typeface="HY강B" panose="02030600000101010101" pitchFamily="18" charset="-127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최종목표</a:t>
              </a:r>
              <a:endParaRPr lang="en-US" altLang="ko-KR" sz="1200" b="1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 </a:t>
              </a:r>
            </a:p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총 수행기간 </a:t>
              </a:r>
              <a:r>
                <a:rPr lang="en-US" altLang="ko-KR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: ex) 2009. 1. 1 ~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계속</a:t>
              </a:r>
              <a:endParaRPr lang="en-US" altLang="ko-KR" sz="1200" b="1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연구내용</a:t>
              </a:r>
              <a:endParaRPr lang="en-US" altLang="ko-KR" sz="1200" b="1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 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 </a:t>
              </a:r>
              <a:r>
                <a:rPr lang="en-US" altLang="ko-KR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( </a:t>
              </a:r>
              <a:r>
                <a:rPr lang="ko-KR" altLang="en-US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※ 평가위원 이해를 돕기 위해 관련 그림 등을 포함하여 연구과제 간략히 설명</a:t>
              </a:r>
              <a:r>
                <a:rPr lang="en-US" altLang="ko-KR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)</a:t>
              </a: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pic>
        <p:nvPicPr>
          <p:cNvPr id="9" name="Picture 7" descr="icc_for_inser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3194" y="4437112"/>
            <a:ext cx="2062509" cy="1647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9318" y="84727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ko-KR" altLang="en-US" sz="2800" b="1" dirty="0">
                <a:latin typeface="+mn-ea"/>
                <a:ea typeface="+mn-ea"/>
              </a:rPr>
              <a:t>최종 목표</a:t>
            </a:r>
          </a:p>
        </p:txBody>
      </p:sp>
    </p:spTree>
    <p:extLst>
      <p:ext uri="{BB962C8B-B14F-4D97-AF65-F5344CB8AC3E}">
        <p14:creationId xmlns:p14="http://schemas.microsoft.com/office/powerpoint/2010/main" val="405074645"/>
      </p:ext>
    </p:extLst>
  </p:cSld>
  <p:clrMapOvr>
    <a:masterClrMapping/>
  </p:clrMapOvr>
  <p:transition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9"/>
          <p:cNvSpPr>
            <a:spLocks/>
          </p:cNvSpPr>
          <p:nvPr/>
        </p:nvSpPr>
        <p:spPr bwMode="auto">
          <a:xfrm>
            <a:off x="989012" y="2566619"/>
            <a:ext cx="7446963" cy="504825"/>
          </a:xfrm>
          <a:custGeom>
            <a:avLst/>
            <a:gdLst/>
            <a:ahLst/>
            <a:cxnLst>
              <a:cxn ang="0">
                <a:pos x="255" y="0"/>
              </a:cxn>
              <a:cxn ang="0">
                <a:pos x="0" y="625"/>
              </a:cxn>
              <a:cxn ang="0">
                <a:pos x="3694" y="620"/>
              </a:cxn>
              <a:cxn ang="0">
                <a:pos x="3694" y="12"/>
              </a:cxn>
              <a:cxn ang="0">
                <a:pos x="255" y="0"/>
              </a:cxn>
            </a:cxnLst>
            <a:rect l="0" t="0" r="r" b="b"/>
            <a:pathLst>
              <a:path w="3694" h="625">
                <a:moveTo>
                  <a:pt x="255" y="0"/>
                </a:moveTo>
                <a:lnTo>
                  <a:pt x="0" y="625"/>
                </a:lnTo>
                <a:lnTo>
                  <a:pt x="3694" y="620"/>
                </a:lnTo>
                <a:lnTo>
                  <a:pt x="3694" y="12"/>
                </a:lnTo>
                <a:lnTo>
                  <a:pt x="255" y="0"/>
                </a:lnTo>
                <a:close/>
              </a:path>
            </a:pathLst>
          </a:custGeom>
          <a:noFill/>
          <a:ln w="12700" cap="flat" cmpd="sng">
            <a:solidFill>
              <a:sysClr val="window" lastClr="FFFFFF"/>
            </a:solidFill>
            <a:prstDash val="solid"/>
            <a:round/>
            <a:headEnd/>
            <a:tailEnd/>
          </a:ln>
          <a:effectLst/>
        </p:spPr>
        <p:txBody>
          <a:bodyPr wrap="none" tIns="0" anchor="ctr"/>
          <a:lstStyle/>
          <a:p>
            <a:pPr marL="1379364" marR="0" lvl="0" indent="0" algn="r" defTabSz="10019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600" b="1" kern="0" dirty="0">
                <a:solidFill>
                  <a:prstClr val="black"/>
                </a:solidFill>
              </a:rPr>
              <a:t>2</a:t>
            </a:r>
            <a:r>
              <a:rPr kumimoji="0" lang="en-US" altLang="ko-KR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2025</a:t>
            </a:r>
            <a:r>
              <a:rPr kumimoji="0" lang="ko-KR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년도 연구개발 계획</a:t>
            </a:r>
          </a:p>
        </p:txBody>
      </p:sp>
      <p:cxnSp>
        <p:nvCxnSpPr>
          <p:cNvPr id="15" name="직선 연결선 14"/>
          <p:cNvCxnSpPr/>
          <p:nvPr/>
        </p:nvCxnSpPr>
        <p:spPr>
          <a:xfrm flipH="1" flipV="1">
            <a:off x="832022" y="3089189"/>
            <a:ext cx="7709189" cy="2451"/>
          </a:xfrm>
          <a:prstGeom prst="line">
            <a:avLst/>
          </a:prstGeom>
          <a:noFill/>
          <a:ln w="22225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2159833204"/>
      </p:ext>
    </p:extLst>
  </p:cSld>
  <p:clrMapOvr>
    <a:masterClrMapping/>
  </p:clrMapOvr>
  <p:transition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500" dirty="0"/>
              <a:t> </a:t>
            </a:r>
            <a:endParaRPr sz="2500" dirty="0"/>
          </a:p>
        </p:txBody>
      </p:sp>
      <p:sp>
        <p:nvSpPr>
          <p:cNvPr id="113" name="AutoShape 40"/>
          <p:cNvSpPr>
            <a:spLocks noChangeArrowheads="1"/>
          </p:cNvSpPr>
          <p:nvPr/>
        </p:nvSpPr>
        <p:spPr bwMode="auto">
          <a:xfrm>
            <a:off x="467544" y="1596183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4" name="AutoShape 41"/>
          <p:cNvSpPr>
            <a:spLocks noChangeArrowheads="1"/>
          </p:cNvSpPr>
          <p:nvPr/>
        </p:nvSpPr>
        <p:spPr bwMode="auto">
          <a:xfrm>
            <a:off x="485085" y="1615232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ko-KR" altLang="en-US" sz="1200" dirty="0">
                <a:latin typeface="+mj-lt"/>
              </a:rPr>
              <a:t>○</a:t>
            </a:r>
            <a:endParaRPr lang="en-US" altLang="ko-KR" sz="1200" dirty="0">
              <a:latin typeface="+mj-lt"/>
            </a:endParaRPr>
          </a:p>
          <a:p>
            <a:r>
              <a:rPr lang="en-US" altLang="ko-KR" sz="1200" dirty="0">
                <a:solidFill>
                  <a:prstClr val="black"/>
                </a:solidFill>
                <a:latin typeface="+mj-lt"/>
                <a:ea typeface="HY헤드라인M" panose="02030600000101010101" pitchFamily="18" charset="-127"/>
              </a:rPr>
              <a:t>  -</a:t>
            </a:r>
            <a:endParaRPr lang="ko-KR" altLang="en-US" sz="1200" dirty="0">
              <a:solidFill>
                <a:prstClr val="black"/>
              </a:solidFill>
              <a:latin typeface="+mj-lt"/>
              <a:ea typeface="HY헤드라인M" panose="02030600000101010101" pitchFamily="18" charset="-127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85085" y="1052736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25449" y="1092127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 dirty="0">
                <a:solidFill>
                  <a:prstClr val="black"/>
                </a:solidFill>
                <a:latin typeface="+mj-ea"/>
                <a:ea typeface="+mj-ea"/>
              </a:rPr>
              <a:t>2024</a:t>
            </a:r>
            <a:r>
              <a:rPr lang="ko-KR" altLang="en-US" sz="1400" b="1" dirty="0">
                <a:solidFill>
                  <a:prstClr val="black"/>
                </a:solidFill>
                <a:latin typeface="+mj-ea"/>
                <a:ea typeface="+mj-ea"/>
              </a:rPr>
              <a:t>년도 연구개발 목표</a:t>
            </a:r>
          </a:p>
        </p:txBody>
      </p:sp>
      <p:pic>
        <p:nvPicPr>
          <p:cNvPr id="79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7173" y="1141626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0" name="TextBox 79"/>
          <p:cNvSpPr txBox="1"/>
          <p:nvPr/>
        </p:nvSpPr>
        <p:spPr>
          <a:xfrm>
            <a:off x="634318" y="3652165"/>
            <a:ext cx="2443330" cy="3273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 dirty="0">
                <a:solidFill>
                  <a:prstClr val="black"/>
                </a:solidFill>
                <a:latin typeface="+mj-ea"/>
                <a:ea typeface="+mj-ea"/>
              </a:rPr>
              <a:t>2024</a:t>
            </a:r>
            <a:r>
              <a:rPr lang="ko-KR" altLang="en-US" sz="1400" b="1" dirty="0">
                <a:solidFill>
                  <a:prstClr val="black"/>
                </a:solidFill>
                <a:latin typeface="+mj-ea"/>
                <a:ea typeface="+mj-ea"/>
              </a:rPr>
              <a:t>년도 연구개발 개요</a:t>
            </a:r>
          </a:p>
        </p:txBody>
      </p:sp>
      <p:pic>
        <p:nvPicPr>
          <p:cNvPr id="81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7173" y="3719305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169557"/>
              </p:ext>
            </p:extLst>
          </p:nvPr>
        </p:nvGraphicFramePr>
        <p:xfrm>
          <a:off x="467544" y="4134471"/>
          <a:ext cx="8236276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3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8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19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과제유형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기초연구 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응용연구 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개발연구 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기타 중 선택</a:t>
                      </a: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>
                          <a:solidFill>
                            <a:schemeClr val="bg1"/>
                          </a:solidFill>
                        </a:rPr>
                        <a:t>과제명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공동</a:t>
                      </a:r>
                      <a:r>
                        <a:rPr lang="en-US" altLang="ko-KR" sz="1200" b="1" dirty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협동</a:t>
                      </a:r>
                      <a:r>
                        <a:rPr lang="en-US" altLang="ko-KR" sz="1200" b="1" dirty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위탁과제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○○○○ 과제 외 </a:t>
                      </a:r>
                      <a:r>
                        <a:rPr lang="en-US" altLang="ko-KR" sz="1200" b="1" dirty="0">
                          <a:latin typeface="+mj-ea"/>
                          <a:ea typeface="+mj-ea"/>
                        </a:rPr>
                        <a:t>00</a:t>
                      </a:r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개</a:t>
                      </a:r>
                      <a:r>
                        <a:rPr lang="ko-KR" altLang="en-US" sz="1200" b="1" baseline="0" dirty="0">
                          <a:latin typeface="+mj-ea"/>
                          <a:ea typeface="+mj-ea"/>
                        </a:rPr>
                        <a:t> 위탁과제 추진</a:t>
                      </a:r>
                      <a:r>
                        <a:rPr lang="en-US" altLang="ko-KR" sz="1200" b="1" baseline="0" dirty="0"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200" b="1" baseline="0" dirty="0">
                          <a:latin typeface="+mj-ea"/>
                          <a:ea typeface="+mj-ea"/>
                        </a:rPr>
                        <a:t>간략히 작성</a:t>
                      </a:r>
                      <a:r>
                        <a:rPr lang="en-US" altLang="ko-KR" sz="1200" b="1" baseline="0" dirty="0">
                          <a:latin typeface="+mj-ea"/>
                          <a:ea typeface="+mj-ea"/>
                        </a:rPr>
                        <a:t>)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연구책임자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연구개발비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천원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연구기간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+mj-ea"/>
                          <a:ea typeface="+mj-ea"/>
                        </a:rPr>
                        <a:t>2025. 01. 01 ~ 2025. 12. 31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참여연구원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총  </a:t>
                      </a:r>
                      <a:r>
                        <a:rPr lang="en-US" altLang="ko-KR" sz="1200" b="1" dirty="0">
                          <a:latin typeface="+mj-ea"/>
                          <a:ea typeface="+mj-ea"/>
                        </a:rPr>
                        <a:t>00</a:t>
                      </a:r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명</a:t>
                      </a:r>
                      <a:r>
                        <a:rPr lang="en-US" altLang="ko-KR" sz="1200" b="1" dirty="0">
                          <a:latin typeface="+mj-ea"/>
                          <a:ea typeface="+mj-ea"/>
                        </a:rPr>
                        <a:t>,   00 M/Y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1. </a:t>
            </a:r>
            <a:r>
              <a:rPr lang="ko-KR" altLang="en-US" sz="2800" b="1" dirty="0">
                <a:latin typeface="+mn-ea"/>
                <a:ea typeface="+mn-ea"/>
              </a:rPr>
              <a:t>연구개발 목표 및 개요</a:t>
            </a:r>
          </a:p>
        </p:txBody>
      </p:sp>
    </p:spTree>
    <p:extLst>
      <p:ext uri="{BB962C8B-B14F-4D97-AF65-F5344CB8AC3E}">
        <p14:creationId xmlns:p14="http://schemas.microsoft.com/office/powerpoint/2010/main" val="1686453678"/>
      </p:ext>
    </p:extLst>
  </p:cSld>
  <p:clrMapOvr>
    <a:masterClrMapping/>
  </p:clrMapOvr>
  <p:transition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500" dirty="0"/>
              <a:t> </a:t>
            </a:r>
            <a:endParaRPr sz="2500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/>
          </p:nvPr>
        </p:nvGraphicFramePr>
        <p:xfrm>
          <a:off x="500034" y="1340768"/>
          <a:ext cx="8248430" cy="2998472"/>
        </p:xfrm>
        <a:graphic>
          <a:graphicData uri="http://schemas.openxmlformats.org/drawingml/2006/table">
            <a:tbl>
              <a:tblPr/>
              <a:tblGrid>
                <a:gridCol w="27758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24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목표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비중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내용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104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  <a:endParaRPr lang="en-US" altLang="ko-KR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○○</a:t>
                      </a:r>
                      <a:r>
                        <a:rPr lang="en-US" altLang="ko-KR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  <a:endParaRPr lang="en-US" altLang="ko-KR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  -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104"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>
                          <a:latin typeface="+mj-ea"/>
                          <a:ea typeface="+mj-ea"/>
                        </a:rPr>
                        <a:t>○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104"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6130"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7434"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  <a:cs typeface="+mn-cs"/>
                        </a:rPr>
                        <a:t>합 계</a:t>
                      </a:r>
                      <a:endParaRPr lang="en-US" altLang="ko-KR" sz="1200" b="1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100%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2. </a:t>
            </a:r>
            <a:r>
              <a:rPr lang="ko-KR" altLang="en-US" sz="2800" b="1" dirty="0">
                <a:latin typeface="+mn-ea"/>
                <a:ea typeface="+mn-ea"/>
              </a:rPr>
              <a:t>연구개발 목표 및 내용</a:t>
            </a:r>
          </a:p>
        </p:txBody>
      </p:sp>
    </p:spTree>
    <p:extLst>
      <p:ext uri="{BB962C8B-B14F-4D97-AF65-F5344CB8AC3E}">
        <p14:creationId xmlns:p14="http://schemas.microsoft.com/office/powerpoint/2010/main" val="4015694364"/>
      </p:ext>
    </p:extLst>
  </p:cSld>
  <p:clrMapOvr>
    <a:masterClrMapping/>
  </p:clrMapOvr>
  <p:transition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sz="2500" dirty="0"/>
              <a:t> </a:t>
            </a:r>
            <a:endParaRPr lang="ko-KR" altLang="en-US" sz="2500" dirty="0"/>
          </a:p>
        </p:txBody>
      </p:sp>
      <p:grpSp>
        <p:nvGrpSpPr>
          <p:cNvPr id="6" name="그룹 5"/>
          <p:cNvGrpSpPr/>
          <p:nvPr/>
        </p:nvGrpSpPr>
        <p:grpSpPr>
          <a:xfrm>
            <a:off x="500034" y="1052736"/>
            <a:ext cx="8176422" cy="5040560"/>
            <a:chOff x="5237802" y="2035164"/>
            <a:chExt cx="3571900" cy="1374786"/>
          </a:xfrm>
        </p:grpSpPr>
        <p:grpSp>
          <p:nvGrpSpPr>
            <p:cNvPr id="7" name="그룹 6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9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11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indent="-90000">
                <a:spcAft>
                  <a:spcPts val="700"/>
                </a:spcAft>
                <a:buFontTx/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endParaRPr lang="en-US" altLang="ko-KR" sz="1200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-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- 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lt"/>
                </a:rPr>
                <a:t>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lt"/>
                </a:rPr>
                <a:t>※ 연구개발 추진전략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lt"/>
                </a:rPr>
                <a:t>∙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lt"/>
                </a:rPr>
                <a:t>방법을 도표나 그림을 활용하여</a:t>
              </a:r>
              <a:r>
                <a:rPr lang="en-US" altLang="ko-KR" sz="1600" spc="-50" dirty="0">
                  <a:solidFill>
                    <a:srgbClr val="C00000"/>
                  </a:solidFill>
                  <a:latin typeface="+mj-lt"/>
                  <a:ea typeface="HY헤드라인M" panose="02030600000101010101" pitchFamily="18" charset="-127"/>
                </a:rPr>
                <a:t>)</a:t>
              </a:r>
              <a:endParaRPr lang="en-US" altLang="ko-KR" sz="1200" spc="-50" dirty="0">
                <a:solidFill>
                  <a:prstClr val="black"/>
                </a:solidFill>
                <a:latin typeface="+mj-lt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12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3. </a:t>
            </a:r>
            <a:r>
              <a:rPr lang="ko-KR" altLang="en-US" sz="2800" b="1" dirty="0">
                <a:latin typeface="+mn-ea"/>
                <a:ea typeface="+mn-ea"/>
              </a:rPr>
              <a:t>연구개발 추진전략 및 방법</a:t>
            </a:r>
          </a:p>
        </p:txBody>
      </p:sp>
    </p:spTree>
    <p:extLst>
      <p:ext uri="{BB962C8B-B14F-4D97-AF65-F5344CB8AC3E}">
        <p14:creationId xmlns:p14="http://schemas.microsoft.com/office/powerpoint/2010/main" val="3998372861"/>
      </p:ext>
    </p:extLst>
  </p:cSld>
  <p:clrMapOvr>
    <a:masterClrMapping/>
  </p:clrMapOvr>
  <p:transition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/>
          </p:nvPr>
        </p:nvGraphicFramePr>
        <p:xfrm>
          <a:off x="487704" y="1268759"/>
          <a:ext cx="8188752" cy="3543633"/>
        </p:xfrm>
        <a:graphic>
          <a:graphicData uri="http://schemas.openxmlformats.org/drawingml/2006/table">
            <a:tbl>
              <a:tblPr/>
              <a:tblGrid>
                <a:gridCol w="4042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61818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4401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내용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1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추 진 일 정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295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spc="-50" baseline="0" dirty="0">
                        <a:solidFill>
                          <a:schemeClr val="bg1"/>
                        </a:solidFill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2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3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4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5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6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7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8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9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10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11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12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연구비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백만원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)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7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○ 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108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9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○ 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en-US" altLang="ko-KR" sz="1200" b="0" baseline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40">
                <a:tc gridSpan="13"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합 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4" name="직선 연결선 3"/>
          <p:cNvCxnSpPr/>
          <p:nvPr/>
        </p:nvCxnSpPr>
        <p:spPr>
          <a:xfrm>
            <a:off x="4716016" y="2454796"/>
            <a:ext cx="2016224" cy="0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134"/>
          <p:cNvSpPr>
            <a:spLocks noChangeArrowheads="1"/>
          </p:cNvSpPr>
          <p:nvPr/>
        </p:nvSpPr>
        <p:spPr bwMode="auto">
          <a:xfrm flipV="1">
            <a:off x="6673502" y="2316683"/>
            <a:ext cx="117475" cy="125413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rIns="0" anchor="ctr"/>
          <a:lstStyle/>
          <a:p>
            <a:pPr eaLnBrk="0" fontAlgn="ctr" latinLnBrk="0" hangingPunct="0">
              <a:lnSpc>
                <a:spcPct val="150000"/>
              </a:lnSpc>
              <a:defRPr/>
            </a:pPr>
            <a:r>
              <a:rPr kumimoji="0" lang="en-US" altLang="ko-KR" dirty="0">
                <a:effectLst>
                  <a:outerShdw blurRad="38100" dist="38100" dir="2700000" algn="tl">
                    <a:srgbClr val="FFFFFF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  <a:cs typeface="Arial" pitchFamily="34" charset="0"/>
              </a:rPr>
              <a:t> </a:t>
            </a:r>
          </a:p>
        </p:txBody>
      </p:sp>
      <p:sp>
        <p:nvSpPr>
          <p:cNvPr id="11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4. </a:t>
            </a:r>
            <a:r>
              <a:rPr lang="ko-KR" altLang="en-US" sz="2800" b="1" dirty="0">
                <a:latin typeface="+mn-ea"/>
                <a:ea typeface="+mn-ea"/>
              </a:rPr>
              <a:t>연구개발 추진일정</a:t>
            </a:r>
          </a:p>
        </p:txBody>
      </p:sp>
    </p:spTree>
    <p:extLst>
      <p:ext uri="{BB962C8B-B14F-4D97-AF65-F5344CB8AC3E}">
        <p14:creationId xmlns:p14="http://schemas.microsoft.com/office/powerpoint/2010/main" val="1915753220"/>
      </p:ext>
    </p:extLst>
  </p:cSld>
  <p:clrMapOvr>
    <a:masterClrMapping/>
  </p:clrMapOvr>
  <p:transition>
    <p:strips dir="rd"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5875">
          <a:solidFill>
            <a:srgbClr val="0070C0"/>
          </a:solidFill>
        </a:ln>
        <a:effectLst>
          <a:outerShdw blurRad="50800" dist="38100" dir="2700000" algn="t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38100" h="63500"/>
        </a:sp3d>
      </a:spPr>
      <a:bodyPr anchor="ctr"/>
      <a:lstStyle>
        <a:defPPr algn="ctr" fontAlgn="auto" latinLnBrk="1">
          <a:spcBef>
            <a:spcPts val="0"/>
          </a:spcBef>
          <a:spcAft>
            <a:spcPts val="0"/>
          </a:spcAft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18000" tIns="18000" rIns="18000" bIns="18000" rtlCol="0" anchor="ctr" anchorCtr="0">
        <a:noAutofit/>
      </a:bodyPr>
      <a:lstStyle>
        <a:defPPr algn="ctr">
          <a:defRPr sz="1050" dirty="0" smtClean="0">
            <a:solidFill>
              <a:prstClr val="black">
                <a:lumMod val="75000"/>
                <a:lumOff val="25000"/>
              </a:prstClr>
            </a:solidFill>
            <a:latin typeface="나눔고딕" pitchFamily="50" charset="-127"/>
            <a:ea typeface="나눔고딕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13576</TotalTime>
  <Words>407</Words>
  <Application>Microsoft Office PowerPoint</Application>
  <PresentationFormat>화면 슬라이드 쇼(4:3)</PresentationFormat>
  <Paragraphs>197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22" baseType="lpstr">
      <vt:lpstr>HY강B</vt:lpstr>
      <vt:lpstr>HY헤드라인M</vt:lpstr>
      <vt:lpstr>나눔고딕 ExtraBold</vt:lpstr>
      <vt:lpstr>나눔스퀘어 ExtraBold</vt:lpstr>
      <vt:lpstr>맑은 고딕</vt:lpstr>
      <vt:lpstr>한컴돋움</vt:lpstr>
      <vt:lpstr>Arial</vt:lpstr>
      <vt:lpstr>Calibri</vt:lpstr>
      <vt:lpstr>Office 테마</vt:lpstr>
      <vt:lpstr>과 제 명</vt:lpstr>
      <vt:lpstr>PowerPoint 프레젠테이션</vt:lpstr>
      <vt:lpstr>PowerPoint 프레젠테이션</vt:lpstr>
      <vt:lpstr>PowerPoint 프레젠테이션</vt:lpstr>
      <vt:lpstr>PowerPoint 프레젠테이션</vt:lpstr>
      <vt:lpstr> </vt:lpstr>
      <vt:lpstr> </vt:lpstr>
      <vt:lpstr> </vt:lpstr>
      <vt:lpstr> </vt:lpstr>
      <vt:lpstr> </vt:lpstr>
      <vt:lpstr> </vt:lpstr>
      <vt:lpstr> </vt:lpstr>
      <vt:lpstr>PowerPoint 프레젠테이션</vt:lpstr>
    </vt:vector>
  </TitlesOfParts>
  <Company>샘디자인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s-job03</dc:creator>
  <cp:lastModifiedBy>오원혜</cp:lastModifiedBy>
  <cp:revision>2995</cp:revision>
  <cp:lastPrinted>2017-11-07T10:38:18Z</cp:lastPrinted>
  <dcterms:created xsi:type="dcterms:W3CDTF">2011-11-03T20:27:44Z</dcterms:created>
  <dcterms:modified xsi:type="dcterms:W3CDTF">2025-02-04T02:12:59Z</dcterms:modified>
</cp:coreProperties>
</file>