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16" r:id="rId2"/>
    <p:sldId id="403" r:id="rId3"/>
    <p:sldId id="404" r:id="rId4"/>
    <p:sldId id="405" r:id="rId5"/>
    <p:sldId id="406" r:id="rId6"/>
    <p:sldId id="407" r:id="rId7"/>
    <p:sldId id="408" r:id="rId8"/>
    <p:sldId id="409" r:id="rId9"/>
    <p:sldId id="410" r:id="rId10"/>
    <p:sldId id="411" r:id="rId11"/>
    <p:sldId id="412" r:id="rId12"/>
    <p:sldId id="413" r:id="rId13"/>
    <p:sldId id="307" r:id="rId14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A6DF"/>
    <a:srgbClr val="004D86"/>
    <a:srgbClr val="005392"/>
    <a:srgbClr val="00355C"/>
    <a:srgbClr val="0000FF"/>
    <a:srgbClr val="2CBBCA"/>
    <a:srgbClr val="FFF1DD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44" autoAdjust="0"/>
    <p:restoredTop sz="99618" autoAdjust="0"/>
  </p:normalViewPr>
  <p:slideViewPr>
    <p:cSldViewPr>
      <p:cViewPr varScale="1">
        <p:scale>
          <a:sx n="127" d="100"/>
          <a:sy n="127" d="100"/>
        </p:scale>
        <p:origin x="1224" y="114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2023-01-10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2023-01-10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s-job03\바탕 화면\알라딘\핵융합연PT111102\핵융합소스\cover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73" y="0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-3770" y="2844"/>
            <a:ext cx="415851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FF"/>
                </a:solidFill>
                <a:latin typeface="+mn-ea"/>
                <a:cs typeface="한컴돋움" pitchFamily="18" charset="2"/>
              </a:rPr>
              <a:t>2023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  <a:cs typeface="한컴돋움" pitchFamily="18" charset="2"/>
              </a:rPr>
              <a:t>년도 </a:t>
            </a:r>
            <a:r>
              <a:rPr lang="ko-KR" altLang="en-US" sz="1600" b="1" dirty="0">
                <a:solidFill>
                  <a:srgbClr val="0000FF"/>
                </a:solidFill>
                <a:latin typeface="+mn-ea"/>
                <a:cs typeface="한컴돋움" pitchFamily="18" charset="2"/>
              </a:rPr>
              <a:t>주요사업 </a:t>
            </a:r>
            <a:r>
              <a:rPr lang="ko-KR" altLang="en-US" sz="1600" b="1" dirty="0" smtClean="0">
                <a:solidFill>
                  <a:srgbClr val="0000FF"/>
                </a:solidFill>
                <a:latin typeface="+mn-ea"/>
                <a:cs typeface="한컴돋움" pitchFamily="18" charset="2"/>
              </a:rPr>
              <a:t>위탁연구과제 선정평가</a:t>
            </a:r>
            <a:endParaRPr lang="ko-KR" altLang="en-US" sz="2400" b="1" dirty="0">
              <a:solidFill>
                <a:srgbClr val="0000FF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-8830" y="5157192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연 구 책 임 자  </a:t>
            </a:r>
            <a:r>
              <a:rPr lang="en-US" altLang="ko-KR" sz="2000" spc="-150" dirty="0" smtClean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3" descr="C:\Documents and Settings\s-job03\바탕 화면\알라딘\핵융합연PT111102\핵융합소스\cover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348880"/>
            <a:ext cx="7049817" cy="2543557"/>
          </a:xfrm>
          <a:prstGeom prst="rect">
            <a:avLst/>
          </a:prstGeom>
          <a:noFill/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6319002"/>
            <a:ext cx="2736304" cy="383335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6297" y="6381386"/>
            <a:ext cx="1728192" cy="381992"/>
          </a:xfrm>
          <a:prstGeom prst="rect">
            <a:avLst/>
          </a:prstGeom>
        </p:spPr>
      </p:pic>
      <p:sp>
        <p:nvSpPr>
          <p:cNvPr id="11" name="제목 1"/>
          <p:cNvSpPr txBox="1">
            <a:spLocks/>
          </p:cNvSpPr>
          <p:nvPr/>
        </p:nvSpPr>
        <p:spPr>
          <a:xfrm>
            <a:off x="8830" y="4653136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위탁연구기관  </a:t>
            </a:r>
            <a:r>
              <a:rPr lang="en-US" altLang="ko-KR" sz="2000" spc="-150" dirty="0" smtClean="0">
                <a:ln w="12700">
                  <a:solidFill>
                    <a:prstClr val="white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제목 1"/>
          <p:cNvSpPr>
            <a:spLocks noGrp="1"/>
          </p:cNvSpPr>
          <p:nvPr>
            <p:ph type="ctrTitle"/>
          </p:nvPr>
        </p:nvSpPr>
        <p:spPr>
          <a:xfrm>
            <a:off x="7557" y="5735298"/>
            <a:ext cx="9144000" cy="432048"/>
          </a:xfrm>
        </p:spPr>
        <p:txBody>
          <a:bodyPr lIns="0" tIns="0" rIns="0" bIns="0">
            <a:normAutofit/>
          </a:bodyPr>
          <a:lstStyle/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en-US" altLang="ko-KR" sz="2000" spc="-150" dirty="0" smtClean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2023</a:t>
            </a:r>
            <a:r>
              <a:rPr lang="ko-KR" altLang="en-US" sz="2000" spc="-150" dirty="0" smtClean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년 </a:t>
            </a:r>
            <a:r>
              <a:rPr lang="en-US" altLang="ko-KR" sz="2000" spc="-150" dirty="0" smtClean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01</a:t>
            </a:r>
            <a:r>
              <a:rPr lang="ko-KR" altLang="en-US" sz="2000" spc="-150" dirty="0" smtClean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월  일</a:t>
            </a:r>
            <a:endParaRPr lang="ko-KR" altLang="en-US" sz="2000" b="1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6B74E1E-7B3E-09C6-CCD4-BCA6B2407E64}"/>
              </a:ext>
            </a:extLst>
          </p:cNvPr>
          <p:cNvSpPr txBox="1">
            <a:spLocks/>
          </p:cNvSpPr>
          <p:nvPr/>
        </p:nvSpPr>
        <p:spPr>
          <a:xfrm>
            <a:off x="0" y="845096"/>
            <a:ext cx="9116887" cy="1296144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pPr lvl="0" algn="ctr" eaLnBrk="1" fontAlgn="auto" latinLnBrk="1" hangingPunct="1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4000" spc="-150" dirty="0" smtClean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</a:rPr>
              <a:t>위탁연구과제명</a:t>
            </a:r>
            <a:endParaRPr lang="ko-KR" altLang="en-US" sz="4000" spc="-150" dirty="0">
              <a:ln w="12700">
                <a:solidFill>
                  <a:prstClr val="white"/>
                </a:solidFill>
              </a:ln>
              <a:gradFill>
                <a:gsLst>
                  <a:gs pos="0">
                    <a:srgbClr val="0A578C"/>
                  </a:gs>
                  <a:gs pos="50000">
                    <a:srgbClr val="000074"/>
                  </a:gs>
                  <a:gs pos="100000">
                    <a:srgbClr val="00003A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30000"/>
                  </a:prstClr>
                </a:outerShdw>
              </a:effectLst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9045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508021" y="1314433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  <p:graphicFrame>
        <p:nvGraphicFramePr>
          <p:cNvPr id="24" name="표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090538"/>
              </p:ext>
            </p:extLst>
          </p:nvPr>
        </p:nvGraphicFramePr>
        <p:xfrm>
          <a:off x="498066" y="3665452"/>
          <a:ext cx="8304212" cy="1344236"/>
        </p:xfrm>
        <a:graphic>
          <a:graphicData uri="http://schemas.openxmlformats.org/drawingml/2006/table">
            <a:tbl>
              <a:tblPr/>
              <a:tblGrid>
                <a:gridCol w="5668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9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11640513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val="3947532587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323756">
                  <a:extLst>
                    <a:ext uri="{9D8B030D-6E8A-4147-A177-3AD203B41FA5}">
                      <a16:colId xmlns:a16="http://schemas.microsoft.com/office/drawing/2014/main" val="2452608640"/>
                    </a:ext>
                  </a:extLst>
                </a:gridCol>
              </a:tblGrid>
              <a:tr h="196738"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구분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과학적성과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기술적성과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673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논문 게재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논문 발표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특허</a:t>
                      </a:r>
                      <a:r>
                        <a:rPr lang="en-US" altLang="ko-KR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  <a:r>
                        <a:rPr lang="en-US" altLang="ko-KR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/</a:t>
                      </a: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  <a:r>
                        <a:rPr lang="en-US" altLang="ko-KR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 성과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6738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  <a:endParaRPr lang="en-US" altLang="ko-KR" sz="1100" b="0" spc="-50" baseline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(SCI)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  <a:r>
                        <a:rPr lang="en-US" altLang="ko-KR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(SCI)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국내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국외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학위과정지원</a:t>
                      </a:r>
                      <a:endParaRPr lang="ko-KR" altLang="en-US" sz="1100" b="0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100" b="0" spc="-60" baseline="0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연수지원</a:t>
                      </a:r>
                      <a:endParaRPr lang="ko-KR" altLang="en-US" sz="1100" b="0" spc="-6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인력교류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기술문서 수집</a:t>
                      </a:r>
                      <a:endParaRPr lang="en-US" altLang="ko-KR" sz="1000" b="0" spc="-60" baseline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900" b="0" spc="-60" baseline="0" dirty="0" err="1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전문가활용</a:t>
                      </a:r>
                      <a:r>
                        <a:rPr lang="en-US" altLang="ko-KR" sz="9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,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기술문서</a:t>
                      </a:r>
                      <a:r>
                        <a:rPr lang="en-US" altLang="ko-KR" sz="9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900" b="0" spc="-60" baseline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기타 성과목표 </a:t>
                      </a:r>
                      <a:endParaRPr lang="en-US" altLang="ko-KR" sz="1100" b="0" spc="-60" baseline="0" dirty="0" smtClean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spc="-6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기재</a:t>
                      </a: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6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  <a:endParaRPr lang="ko-KR" altLang="en-US" sz="11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  <a:endParaRPr lang="ko-KR" altLang="en-US" sz="11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출원</a:t>
                      </a:r>
                      <a:endParaRPr lang="ko-KR" altLang="en-US" sz="11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10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등록</a:t>
                      </a:r>
                      <a:endParaRPr lang="ko-KR" altLang="en-US" sz="110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888562"/>
                  </a:ext>
                </a:extLst>
              </a:tr>
              <a:tr h="36612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100" b="0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계획</a:t>
                      </a:r>
                      <a:endParaRPr lang="en-US" altLang="ko-KR" sz="1100" b="0" dirty="0" smtClean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100" b="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100" b="0" spc="-50" baseline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1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36006" marR="36006" marT="36018" marB="36018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AutoShape 8"/>
          <p:cNvSpPr>
            <a:spLocks noChangeArrowheads="1"/>
          </p:cNvSpPr>
          <p:nvPr/>
        </p:nvSpPr>
        <p:spPr bwMode="ltGray">
          <a:xfrm>
            <a:off x="911144" y="886450"/>
            <a:ext cx="1562100" cy="2880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28" tIns="45715" rIns="91428" bIns="45715" anchor="ctr"/>
          <a:lstStyle/>
          <a:p>
            <a:pPr algn="ctr">
              <a:defRPr/>
            </a:pPr>
            <a:r>
              <a:rPr lang="ko-KR" altLang="en-US" sz="1400" kern="0" dirty="0" smtClean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정성적</a:t>
            </a:r>
            <a:r>
              <a:rPr lang="ko-KR" altLang="en-US" sz="1600" kern="0" dirty="0" smtClean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성과</a:t>
            </a:r>
          </a:p>
        </p:txBody>
      </p:sp>
      <p:sp>
        <p:nvSpPr>
          <p:cNvPr id="28" name="AutoShape 8"/>
          <p:cNvSpPr>
            <a:spLocks noChangeArrowheads="1"/>
          </p:cNvSpPr>
          <p:nvPr/>
        </p:nvSpPr>
        <p:spPr bwMode="ltGray">
          <a:xfrm>
            <a:off x="948929" y="3204644"/>
            <a:ext cx="1562100" cy="288032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91428" tIns="45715" rIns="91428" bIns="45715" anchor="ctr"/>
          <a:lstStyle/>
          <a:p>
            <a:pPr algn="ctr">
              <a:defRPr/>
            </a:pPr>
            <a:r>
              <a:rPr lang="ko-KR" altLang="en-US" sz="1400" kern="0" dirty="0" smtClean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정량적</a:t>
            </a:r>
            <a:r>
              <a:rPr lang="ko-KR" altLang="en-US" sz="1600" kern="0" dirty="0" smtClean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400" kern="0" dirty="0">
                <a:solidFill>
                  <a:prstClr val="white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성과</a:t>
            </a:r>
          </a:p>
        </p:txBody>
      </p:sp>
      <p:pic>
        <p:nvPicPr>
          <p:cNvPr id="2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98066" y="94225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28826" y="3274529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1" name="그룹 14"/>
          <p:cNvGrpSpPr>
            <a:grpSpLocks/>
          </p:cNvGrpSpPr>
          <p:nvPr/>
        </p:nvGrpSpPr>
        <p:grpSpPr bwMode="auto">
          <a:xfrm>
            <a:off x="498066" y="5154391"/>
            <a:ext cx="8304211" cy="1026027"/>
            <a:chOff x="5237802" y="2035164"/>
            <a:chExt cx="3571900" cy="1374786"/>
          </a:xfrm>
        </p:grpSpPr>
        <p:grpSp>
          <p:nvGrpSpPr>
            <p:cNvPr id="32" name="그룹 15"/>
            <p:cNvGrpSpPr>
              <a:grpSpLocks/>
            </p:cNvGrpSpPr>
            <p:nvPr/>
          </p:nvGrpSpPr>
          <p:grpSpPr bwMode="auto"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34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35" name="한쪽 모서리가 둥근 사각형 6"/>
              <p:cNvSpPr/>
              <p:nvPr/>
            </p:nvSpPr>
            <p:spPr bwMode="auto">
              <a:xfrm flipV="1">
                <a:off x="5173029" y="1667406"/>
                <a:ext cx="3499071" cy="160572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5266015" y="2128079"/>
              <a:ext cx="3500383" cy="1243983"/>
            </a:xfrm>
            <a:prstGeom prst="rect">
              <a:avLst/>
            </a:prstGeom>
            <a:noFill/>
          </p:spPr>
          <p:txBody>
            <a:bodyPr lIns="18000" tIns="18000" rIns="18000" bIns="18000" anchor="ctr"/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  <a:defRPr/>
              </a:pPr>
              <a:r>
                <a:rPr lang="ko-KR" altLang="en-US" sz="1300" b="1" spc="-50" dirty="0" smtClean="0">
                  <a:solidFill>
                    <a:prstClr val="black"/>
                  </a:solidFill>
                </a:rPr>
                <a:t> </a:t>
              </a:r>
              <a:endParaRPr lang="en-US" altLang="ko-KR" sz="1300" b="1" spc="-50" dirty="0" smtClean="0">
                <a:solidFill>
                  <a:prstClr val="black"/>
                </a:solidFill>
              </a:endParaRPr>
            </a:p>
            <a:p>
              <a:pPr>
                <a:spcAft>
                  <a:spcPts val="700"/>
                </a:spcAft>
                <a:defRPr/>
              </a:pPr>
              <a:r>
                <a:rPr lang="en-US" altLang="ko-KR" sz="1300" spc="-50" dirty="0" smtClean="0">
                  <a:solidFill>
                    <a:prstClr val="black"/>
                  </a:solidFill>
                </a:rPr>
                <a:t>  </a:t>
              </a:r>
              <a:r>
                <a:rPr lang="en-US" altLang="ko-KR" sz="1300" spc="-50" dirty="0" smtClean="0">
                  <a:solidFill>
                    <a:prstClr val="black"/>
                  </a:solidFill>
                </a:rPr>
                <a:t>-</a:t>
              </a:r>
              <a:endParaRPr lang="en-US" altLang="ko-KR" sz="1300" spc="-50" dirty="0">
                <a:solidFill>
                  <a:prstClr val="black"/>
                </a:solidFill>
              </a:endParaRPr>
            </a:p>
            <a:p>
              <a:pPr>
                <a:spcAft>
                  <a:spcPts val="700"/>
                </a:spcAft>
                <a:defRPr/>
              </a:pPr>
              <a:r>
                <a:rPr lang="en-US" altLang="ko-KR" sz="1100" spc="-50" dirty="0">
                  <a:solidFill>
                    <a:srgbClr val="C00000"/>
                  </a:solidFill>
                </a:rPr>
                <a:t>   (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※ </a:t>
              </a:r>
              <a:r>
                <a:rPr lang="ko-KR" altLang="en-US" sz="1100" spc="-50" dirty="0" smtClean="0">
                  <a:solidFill>
                    <a:srgbClr val="C00000"/>
                  </a:solidFill>
                </a:rPr>
                <a:t>상세내용 기재 </a:t>
              </a:r>
              <a:r>
                <a:rPr lang="en-US" altLang="ko-KR" sz="1100" spc="-50" dirty="0" smtClean="0">
                  <a:solidFill>
                    <a:srgbClr val="C00000"/>
                  </a:solidFill>
                </a:rPr>
                <a:t>: </a:t>
              </a:r>
              <a:r>
                <a:rPr lang="ko-KR" altLang="en-US" sz="1100" spc="-50" dirty="0" err="1" smtClean="0">
                  <a:solidFill>
                    <a:srgbClr val="C00000"/>
                  </a:solidFill>
                </a:rPr>
                <a:t>주요논문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특허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 err="1">
                  <a:solidFill>
                    <a:srgbClr val="C00000"/>
                  </a:solidFill>
                </a:rPr>
                <a:t>기술료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보고서</a:t>
              </a:r>
              <a:r>
                <a:rPr lang="en-US" altLang="ko-KR" sz="1100" spc="-50" dirty="0">
                  <a:solidFill>
                    <a:srgbClr val="C00000"/>
                  </a:solidFill>
                </a:rPr>
                <a:t>, </a:t>
              </a:r>
              <a:r>
                <a:rPr lang="ko-KR" altLang="en-US" sz="1100" spc="-50" dirty="0">
                  <a:solidFill>
                    <a:srgbClr val="C00000"/>
                  </a:solidFill>
                </a:rPr>
                <a:t>장비 등 기재 </a:t>
              </a:r>
              <a:r>
                <a:rPr lang="en-US" altLang="ko-KR" sz="1100" spc="-50" dirty="0" smtClean="0">
                  <a:solidFill>
                    <a:srgbClr val="C00000"/>
                  </a:solidFill>
                </a:rPr>
                <a:t>)</a:t>
              </a:r>
              <a:endParaRPr lang="en-US" altLang="ko-KR" sz="1300" spc="-50" dirty="0">
                <a:solidFill>
                  <a:prstClr val="black"/>
                </a:solidFill>
              </a:endParaRPr>
            </a:p>
          </p:txBody>
        </p:sp>
      </p:grpSp>
      <p:pic>
        <p:nvPicPr>
          <p:cNvPr id="36" name="그림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6564829"/>
              </p:ext>
            </p:extLst>
          </p:nvPr>
        </p:nvGraphicFramePr>
        <p:xfrm>
          <a:off x="323528" y="965614"/>
          <a:ext cx="8324354" cy="537084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66305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smtClean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n-ea"/>
                        <a:ea typeface="+mn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1287">
                <a:tc rowSpan="24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28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 smtClean="0"/>
                        <a:t>- </a:t>
                      </a:r>
                      <a:r>
                        <a:rPr lang="ko-KR" altLang="en-US" sz="1000" b="1" dirty="0" err="1" smtClean="0"/>
                        <a:t>연구시설ㆍ장비</a:t>
                      </a:r>
                      <a:r>
                        <a:rPr lang="ko-KR" altLang="en-US" sz="1000" b="1" dirty="0" smtClean="0"/>
                        <a:t> </a:t>
                      </a:r>
                      <a:r>
                        <a:rPr lang="ko-KR" altLang="en-US" sz="1000" b="1" dirty="0" err="1" smtClean="0"/>
                        <a:t>구입ㆍ설치비</a:t>
                      </a:r>
                      <a:endParaRPr lang="ko-KR" altLang="en-US" sz="1000" b="1" dirty="0"/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00" b="1" dirty="0" smtClean="0"/>
                        <a:t>- </a:t>
                      </a:r>
                      <a:r>
                        <a:rPr lang="ko-KR" altLang="en-US" sz="1000" b="1" dirty="0" err="1" smtClean="0"/>
                        <a:t>연구시설ㆍ장비</a:t>
                      </a:r>
                      <a:r>
                        <a:rPr lang="ko-KR" altLang="en-US" sz="1000" b="1" dirty="0" smtClean="0"/>
                        <a:t> </a:t>
                      </a:r>
                      <a:r>
                        <a:rPr lang="ko-KR" altLang="en-US" sz="1000" b="1" dirty="0" err="1" smtClean="0"/>
                        <a:t>임차비</a:t>
                      </a:r>
                      <a:endParaRPr lang="ko-KR" altLang="en-US" sz="1000" b="1" dirty="0"/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103298"/>
                  </a:ext>
                </a:extLst>
              </a:tr>
              <a:tr h="17788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000" b="1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연구시설ㆍ장비</a:t>
                      </a:r>
                      <a:r>
                        <a:rPr lang="ko-KR" altLang="en-US" sz="1000" b="1" dirty="0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 </a:t>
                      </a:r>
                      <a:r>
                        <a:rPr lang="ko-KR" altLang="en-US" sz="1000" b="1" dirty="0" err="1" smtClean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운영ㆍ유지비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연구수당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인력지원비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smtClean="0">
                          <a:latin typeface="+mj-lt"/>
                          <a:ea typeface="+mj-ea"/>
                        </a:rPr>
                        <a:t>연구지원인력인건비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Tx/>
                        <a:buChar char="-"/>
                      </a:pPr>
                      <a:r>
                        <a:rPr lang="ko-KR" altLang="en-US" sz="1000" b="1" dirty="0" smtClean="0">
                          <a:latin typeface="+mj-lt"/>
                        </a:rPr>
                        <a:t>연구개발능률성과급</a:t>
                      </a:r>
                      <a:endParaRPr lang="ko-KR" altLang="en-US" sz="1000" b="1" dirty="0"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4314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latinLnBrk="1">
                        <a:buFontTx/>
                        <a:buChar char="-"/>
                      </a:pPr>
                      <a:r>
                        <a:rPr lang="ko-KR" altLang="en-US" sz="1000" b="1" dirty="0" smtClean="0">
                          <a:latin typeface="+mj-lt"/>
                        </a:rPr>
                        <a:t>연구개발준비금</a:t>
                      </a:r>
                      <a:endParaRPr lang="en-US" altLang="ko-KR" sz="1000" b="1" dirty="0" smtClean="0">
                        <a:latin typeface="+mj-lt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305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6305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52740" y="776256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9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9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  <p:pic>
        <p:nvPicPr>
          <p:cNvPr id="29" name="그림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2023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ex) 2020. 1. 1 ~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계속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9123" y="642382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2023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217" y="6415551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2023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949422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2023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4016562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  <p:sp>
        <p:nvSpPr>
          <p:cNvPr id="18" name="AutoShape 40"/>
          <p:cNvSpPr>
            <a:spLocks noChangeArrowheads="1"/>
          </p:cNvSpPr>
          <p:nvPr/>
        </p:nvSpPr>
        <p:spPr bwMode="auto">
          <a:xfrm>
            <a:off x="419632" y="1523716"/>
            <a:ext cx="8321992" cy="227914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AutoShape 41"/>
          <p:cNvSpPr>
            <a:spLocks noChangeArrowheads="1"/>
          </p:cNvSpPr>
          <p:nvPr/>
        </p:nvSpPr>
        <p:spPr bwMode="auto">
          <a:xfrm>
            <a:off x="437173" y="1542766"/>
            <a:ext cx="8289845" cy="2255022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 smtClean="0">
                <a:latin typeface="+mj-ea"/>
                <a:ea typeface="+mj-ea"/>
              </a:rPr>
              <a:t>○ </a:t>
            </a:r>
            <a:endParaRPr lang="en-US" altLang="ko-KR" sz="1200" dirty="0" smtClean="0">
              <a:latin typeface="+mj-ea"/>
              <a:ea typeface="+mj-ea"/>
            </a:endParaRPr>
          </a:p>
          <a:p>
            <a:r>
              <a:rPr lang="en-US" altLang="ko-KR" sz="1200" dirty="0">
                <a:latin typeface="+mj-ea"/>
                <a:ea typeface="+mj-ea"/>
              </a:rPr>
              <a:t> </a:t>
            </a:r>
            <a:r>
              <a:rPr lang="en-US" altLang="ko-KR" sz="1200" dirty="0" smtClean="0">
                <a:latin typeface="+mj-ea"/>
                <a:ea typeface="+mj-ea"/>
              </a:rPr>
              <a:t> -</a:t>
            </a:r>
            <a:endParaRPr lang="ko-KR" altLang="en-US" sz="1200" dirty="0">
              <a:latin typeface="+mj-ea"/>
              <a:ea typeface="+mj-ea"/>
            </a:endParaRPr>
          </a:p>
        </p:txBody>
      </p:sp>
      <p:graphicFrame>
        <p:nvGraphicFramePr>
          <p:cNvPr id="20" name="표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9886772"/>
              </p:ext>
            </p:extLst>
          </p:nvPr>
        </p:nvGraphicFramePr>
        <p:xfrm>
          <a:off x="440180" y="4343871"/>
          <a:ext cx="8286838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939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08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58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36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  <a:ea typeface="+mn-ea"/>
                        </a:rPr>
                        <a:t>주관과제명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KSTAR</a:t>
                      </a:r>
                      <a:r>
                        <a:rPr lang="en-US" altLang="ko-KR" sz="1200" b="1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</a:t>
                      </a:r>
                      <a:r>
                        <a:rPr lang="ko-KR" altLang="en-US" sz="1200" b="1" baseline="0" dirty="0" err="1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공동실험</a:t>
                      </a:r>
                      <a:r>
                        <a:rPr lang="ko-KR" altLang="en-US" sz="1200" b="1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및 </a:t>
                      </a:r>
                      <a:r>
                        <a:rPr lang="ko-KR" altLang="en-US" sz="1200" b="1" baseline="0" dirty="0" err="1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플라즈마</a:t>
                      </a:r>
                      <a:r>
                        <a:rPr lang="ko-KR" altLang="en-US" sz="1200" b="1" baseline="0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 연구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위탁연구과제명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  <a:ea typeface="+mn-ea"/>
                        </a:rPr>
                        <a:t>위탁연구기관</a:t>
                      </a:r>
                      <a:endParaRPr lang="ko-KR" altLang="en-US" sz="1200" b="1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위탁연구책임자</a:t>
                      </a:r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kern="120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lt"/>
                          <a:ea typeface="+mn-ea"/>
                        </a:rPr>
                        <a:t>위탁연구기간</a:t>
                      </a:r>
                      <a:endParaRPr lang="ko-KR" altLang="en-US" sz="1200" b="1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위탁연구비</a:t>
                      </a:r>
                      <a:endParaRPr lang="en-US" altLang="ko-KR" sz="1200" b="1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kern="1200" dirty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 smtClean="0">
                          <a:ln>
                            <a:solidFill>
                              <a:schemeClr val="bg1">
                                <a:lumMod val="7500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</a:rPr>
                        <a:t>과제형태</a:t>
                      </a:r>
                      <a:endParaRPr lang="ko-KR" altLang="en-US" sz="1200" b="1" dirty="0" smtClean="0">
                        <a:ln>
                          <a:solidFill>
                            <a:schemeClr val="bg1">
                              <a:lumMod val="7500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 smtClean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21" name="그림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577686"/>
              </p:ext>
            </p:extLst>
          </p:nvPr>
        </p:nvGraphicFramePr>
        <p:xfrm>
          <a:off x="500034" y="1340768"/>
          <a:ext cx="8248430" cy="4680519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332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4611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9808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3553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  <p:grpSp>
        <p:nvGrpSpPr>
          <p:cNvPr id="10" name="그룹 9"/>
          <p:cNvGrpSpPr/>
          <p:nvPr/>
        </p:nvGrpSpPr>
        <p:grpSpPr>
          <a:xfrm>
            <a:off x="346199" y="980728"/>
            <a:ext cx="8343218" cy="5184576"/>
            <a:chOff x="5237802" y="2035164"/>
            <a:chExt cx="3571900" cy="1374786"/>
          </a:xfrm>
        </p:grpSpPr>
        <p:grpSp>
          <p:nvGrpSpPr>
            <p:cNvPr id="13" name="그룹 12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5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chemeClr val="accent6">
                    <a:lumMod val="7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6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 smtClean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 smtClean="0">
                  <a:solidFill>
                    <a:prstClr val="black"/>
                  </a:solidFill>
                  <a:latin typeface="+mj-ea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 smtClean="0">
                  <a:solidFill>
                    <a:prstClr val="black"/>
                  </a:solidFill>
                  <a:latin typeface="+mj-ea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 smtClean="0">
                  <a:solidFill>
                    <a:srgbClr val="C00000"/>
                  </a:solidFill>
                  <a:latin typeface="+mj-lt"/>
                  <a:ea typeface="+mj-ea"/>
                </a:rPr>
                <a:t>   ( </a:t>
              </a:r>
              <a:r>
                <a:rPr lang="ko-KR" altLang="en-US" sz="1200" spc="-50" dirty="0" smtClean="0">
                  <a:solidFill>
                    <a:srgbClr val="C00000"/>
                  </a:solidFill>
                  <a:latin typeface="+mj-lt"/>
                  <a:ea typeface="+mj-ea"/>
                </a:rPr>
                <a:t>※ 연구개발 추진전략</a:t>
              </a:r>
              <a:r>
                <a:rPr lang="en-US" altLang="ko-KR" sz="1200" spc="-50" dirty="0" smtClean="0">
                  <a:solidFill>
                    <a:srgbClr val="C00000"/>
                  </a:solidFill>
                  <a:latin typeface="+mj-lt"/>
                  <a:ea typeface="+mj-ea"/>
                </a:rPr>
                <a:t>∙</a:t>
              </a:r>
              <a:r>
                <a:rPr lang="ko-KR" altLang="en-US" sz="1200" spc="-50" dirty="0" smtClean="0">
                  <a:solidFill>
                    <a:srgbClr val="C00000"/>
                  </a:solidFill>
                  <a:latin typeface="+mj-lt"/>
                  <a:ea typeface="+mj-ea"/>
                </a:rPr>
                <a:t>방법을 도표나 그림을 활용하여 작성</a:t>
              </a:r>
              <a:r>
                <a:rPr lang="en-US" altLang="ko-KR" sz="1600" spc="-50" dirty="0" smtClean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6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 smtClean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939893"/>
              </p:ext>
            </p:extLst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rgbClr val="77A6DF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rgbClr val="77A6DF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6296" y="6425177"/>
            <a:ext cx="1370251" cy="33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13645</TotalTime>
  <Words>411</Words>
  <Application>Microsoft Office PowerPoint</Application>
  <PresentationFormat>화면 슬라이드 쇼(4:3)</PresentationFormat>
  <Paragraphs>201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1" baseType="lpstr">
      <vt:lpstr>HY강B</vt:lpstr>
      <vt:lpstr>HY헤드라인M</vt:lpstr>
      <vt:lpstr>나눔고딕 ExtraBold</vt:lpstr>
      <vt:lpstr>맑은 고딕</vt:lpstr>
      <vt:lpstr>한컴돋움</vt:lpstr>
      <vt:lpstr>Arial</vt:lpstr>
      <vt:lpstr>Calibri</vt:lpstr>
      <vt:lpstr>Office 테마</vt:lpstr>
      <vt:lpstr>2023년 01월  일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김보경</cp:lastModifiedBy>
  <cp:revision>2999</cp:revision>
  <cp:lastPrinted>2017-11-07T10:38:18Z</cp:lastPrinted>
  <dcterms:created xsi:type="dcterms:W3CDTF">2011-11-03T20:27:44Z</dcterms:created>
  <dcterms:modified xsi:type="dcterms:W3CDTF">2023-01-10T08:23:09Z</dcterms:modified>
</cp:coreProperties>
</file>